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10.xml" ContentType="application/vnd.openxmlformats-officedocument.themeOverrid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6" r:id="rId7"/>
    <p:sldId id="267" r:id="rId8"/>
    <p:sldId id="268" r:id="rId9"/>
    <p:sldId id="269" r:id="rId10"/>
    <p:sldId id="270" r:id="rId11"/>
    <p:sldId id="271" r:id="rId12"/>
    <p:sldId id="264" r:id="rId13"/>
    <p:sldId id="265"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6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5241F-DE0F-4147-9425-BFA2D09C9762}" type="datetimeFigureOut">
              <a:rPr lang="zh-CN" altLang="en-US" smtClean="0"/>
              <a:pPr/>
              <a:t>2013-2-26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C76E6-2CB0-41B7-BA82-DF6E75888DDD}" type="slidenum">
              <a:rPr lang="zh-CN" altLang="en-US" smtClean="0"/>
              <a:pPr/>
              <a:t>‹#›</a:t>
            </a:fld>
            <a:endParaRPr lang="zh-CN" altLang="en-US"/>
          </a:p>
        </p:txBody>
      </p:sp>
    </p:spTree>
    <p:extLst>
      <p:ext uri="{BB962C8B-B14F-4D97-AF65-F5344CB8AC3E}">
        <p14:creationId xmlns:p14="http://schemas.microsoft.com/office/powerpoint/2010/main" xmlns="" val="4031875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spcBef>
                <a:spcPct val="0"/>
              </a:spcBef>
            </a:pPr>
            <a:r>
              <a:rPr lang="ja-JP" altLang="en-US" dirty="0" smtClean="0">
                <a:ea typeface="宋体" pitchFamily="2" charset="-122"/>
              </a:rPr>
              <a:t>该解决方案的新增功能可支持统计设计研究。通过新功能，用户可将统计属性应用于尺寸和参数，从而可计算模型中的可测量目标的统计参数。</a:t>
            </a:r>
            <a:r>
              <a:rPr lang="zh-CN" altLang="en-US" dirty="0" smtClean="0"/>
              <a:t> </a:t>
            </a:r>
          </a:p>
          <a:p>
            <a:pPr eaLnBrk="1" hangingPunct="1">
              <a:spcBef>
                <a:spcPct val="0"/>
              </a:spcBef>
            </a:pPr>
            <a:r>
              <a:rPr lang="ja-JP" altLang="en-US" dirty="0" smtClean="0">
                <a:ea typeface="宋体" pitchFamily="2" charset="-122"/>
              </a:rPr>
              <a:t>同时，该增强功能还支持用户分析和理解设计变量。统计设计研究使用户可确定关键变量，从而最大程度确保所需设计几何符合标准。</a:t>
            </a:r>
            <a:r>
              <a:rPr lang="zh-CN" altLang="en-US" dirty="0" smtClean="0"/>
              <a:t> </a:t>
            </a:r>
          </a:p>
          <a:p>
            <a:pPr eaLnBrk="1" hangingPunct="1">
              <a:spcBef>
                <a:spcPct val="0"/>
              </a:spcBef>
            </a:pPr>
            <a:r>
              <a:rPr lang="zh-CN" altLang="en-US" dirty="0" smtClean="0"/>
              <a:t>统计分析</a:t>
            </a:r>
            <a:r>
              <a:rPr lang="ja-JP" altLang="en-US" dirty="0" smtClean="0">
                <a:ea typeface="宋体" pitchFamily="2" charset="-122"/>
              </a:rPr>
              <a:t>功能改进了设计过程，同时还支持</a:t>
            </a:r>
            <a:r>
              <a:rPr lang="en-US" altLang="ja-JP" dirty="0" smtClean="0">
                <a:ea typeface="宋体" pitchFamily="2" charset="-122"/>
              </a:rPr>
              <a:t>6</a:t>
            </a:r>
            <a:r>
              <a:rPr lang="ja-JP" altLang="en-US" dirty="0" smtClean="0">
                <a:ea typeface="宋体" pitchFamily="2" charset="-122"/>
              </a:rPr>
              <a:t>西格玛、战略设计规划和根本原因分析。</a:t>
            </a:r>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A88AA214-8CCF-429A-9FF1-AF7E4D989C1F}" type="slidenum">
              <a:rPr lang="zh-CN" altLang="en-US" smtClean="0"/>
              <a:pPr/>
              <a:t>9</a:t>
            </a:fld>
            <a:endParaRPr lang="zh-CN" altLang="en-US"/>
          </a:p>
        </p:txBody>
      </p:sp>
    </p:spTree>
    <p:extLst>
      <p:ext uri="{BB962C8B-B14F-4D97-AF65-F5344CB8AC3E}">
        <p14:creationId xmlns:p14="http://schemas.microsoft.com/office/powerpoint/2010/main" xmlns="" val="15806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spcBef>
                <a:spcPct val="0"/>
              </a:spcBef>
            </a:pPr>
            <a:r>
              <a:rPr lang="ja-JP" altLang="en-US" dirty="0" smtClean="0">
                <a:ea typeface="宋体" pitchFamily="2" charset="-122"/>
              </a:rPr>
              <a:t>该解决方案的新增功能可支持统计设计研究。通过新功能，用户可将统计属性应用于尺寸和参数，从而可计算模型中的可测量目标的统计参数。</a:t>
            </a:r>
            <a:r>
              <a:rPr lang="zh-CN" altLang="en-US" dirty="0" smtClean="0"/>
              <a:t> </a:t>
            </a:r>
          </a:p>
          <a:p>
            <a:pPr eaLnBrk="1" hangingPunct="1">
              <a:spcBef>
                <a:spcPct val="0"/>
              </a:spcBef>
            </a:pPr>
            <a:r>
              <a:rPr lang="ja-JP" altLang="en-US" dirty="0" smtClean="0">
                <a:ea typeface="宋体" pitchFamily="2" charset="-122"/>
              </a:rPr>
              <a:t>同时，该增强功能还支持用户分析和理解设计变量。统计设计研究使用户可确定关键变量，从而最大程度确保所需设计几何符合标准。</a:t>
            </a:r>
            <a:r>
              <a:rPr lang="zh-CN" altLang="en-US" dirty="0" smtClean="0"/>
              <a:t> </a:t>
            </a:r>
          </a:p>
          <a:p>
            <a:pPr eaLnBrk="1" hangingPunct="1">
              <a:spcBef>
                <a:spcPct val="0"/>
              </a:spcBef>
            </a:pPr>
            <a:r>
              <a:rPr lang="zh-CN" altLang="en-US" dirty="0" smtClean="0"/>
              <a:t>统计分析</a:t>
            </a:r>
            <a:r>
              <a:rPr lang="ja-JP" altLang="en-US" dirty="0" smtClean="0">
                <a:ea typeface="宋体" pitchFamily="2" charset="-122"/>
              </a:rPr>
              <a:t>功能改进了设计过程，同时还支持</a:t>
            </a:r>
            <a:r>
              <a:rPr lang="en-US" altLang="ja-JP" dirty="0" smtClean="0">
                <a:ea typeface="宋体" pitchFamily="2" charset="-122"/>
              </a:rPr>
              <a:t>6</a:t>
            </a:r>
            <a:r>
              <a:rPr lang="ja-JP" altLang="en-US" dirty="0" smtClean="0">
                <a:ea typeface="宋体" pitchFamily="2" charset="-122"/>
              </a:rPr>
              <a:t>西格玛、战略设计规划和根本原因分析。</a:t>
            </a:r>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A88AA214-8CCF-429A-9FF1-AF7E4D989C1F}" type="slidenum">
              <a:rPr lang="zh-CN" altLang="en-US" smtClean="0"/>
              <a:pPr/>
              <a:t>10</a:t>
            </a:fld>
            <a:endParaRPr lang="zh-CN" altLang="en-US"/>
          </a:p>
        </p:txBody>
      </p:sp>
    </p:spTree>
    <p:extLst>
      <p:ext uri="{BB962C8B-B14F-4D97-AF65-F5344CB8AC3E}">
        <p14:creationId xmlns:p14="http://schemas.microsoft.com/office/powerpoint/2010/main" xmlns="" val="158062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pSp>
        <p:nvGrpSpPr>
          <p:cNvPr id="5" name="Group 4"/>
          <p:cNvGrpSpPr/>
          <p:nvPr/>
        </p:nvGrpSpPr>
        <p:grpSpPr>
          <a:xfrm>
            <a:off x="0" y="0"/>
            <a:ext cx="9144000" cy="6858000"/>
            <a:chOff x="0" y="0"/>
            <a:chExt cx="9144000" cy="685800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8183" y="368640"/>
              <a:ext cx="3089688" cy="325383"/>
            </a:xfrm>
            <a:prstGeom prst="rect">
              <a:avLst/>
            </a:prstGeom>
          </p:spPr>
        </p:pic>
      </p:grpSp>
      <p:sp>
        <p:nvSpPr>
          <p:cNvPr id="2" name="Title 1"/>
          <p:cNvSpPr>
            <a:spLocks noGrp="1"/>
          </p:cNvSpPr>
          <p:nvPr>
            <p:ph type="ctrTitle" hasCustomPrompt="1"/>
          </p:nvPr>
        </p:nvSpPr>
        <p:spPr>
          <a:xfrm>
            <a:off x="374904" y="2155911"/>
            <a:ext cx="4008560" cy="923330"/>
          </a:xfrm>
        </p:spPr>
        <p:txBody>
          <a:bodyPr wrap="square" anchor="ctr" anchorCtr="0">
            <a:spAutoFit/>
          </a:bodyPr>
          <a:lstStyle>
            <a:lvl1pPr>
              <a:defRPr sz="3000">
                <a:solidFill>
                  <a:schemeClr val="bg1"/>
                </a:solidFill>
                <a:effectLst>
                  <a:outerShdw blurRad="38100" dist="38100" dir="2700000" algn="tl">
                    <a:srgbClr val="000000">
                      <a:alpha val="43137"/>
                    </a:srgbClr>
                  </a:outerShdw>
                </a:effectLst>
              </a:defRPr>
            </a:lvl1pPr>
          </a:lstStyle>
          <a:p>
            <a:r>
              <a:rPr lang="en-US" dirty="0" smtClean="0"/>
              <a:t>Click to Add Presentation Title</a:t>
            </a:r>
            <a:endParaRPr lang="en-US" dirty="0"/>
          </a:p>
        </p:txBody>
      </p:sp>
      <p:sp>
        <p:nvSpPr>
          <p:cNvPr id="3" name="Subtitle 2"/>
          <p:cNvSpPr>
            <a:spLocks noGrp="1"/>
          </p:cNvSpPr>
          <p:nvPr>
            <p:ph type="subTitle" idx="1" hasCustomPrompt="1"/>
          </p:nvPr>
        </p:nvSpPr>
        <p:spPr>
          <a:xfrm>
            <a:off x="394524" y="4988450"/>
            <a:ext cx="3721608" cy="246221"/>
          </a:xfrm>
        </p:spPr>
        <p:txBody>
          <a:bodyPr wrap="square" anchor="b">
            <a:spAutoFit/>
          </a:bodyPr>
          <a:lstStyle>
            <a:lvl1pPr marL="0" indent="0" algn="l">
              <a:spcBef>
                <a:spcPts val="0"/>
              </a:spcBef>
              <a:buNone/>
              <a:defRPr sz="1600" b="1">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Presenter’s Name</a:t>
            </a:r>
            <a:endParaRPr lang="en-US" dirty="0"/>
          </a:p>
        </p:txBody>
      </p:sp>
      <p:sp>
        <p:nvSpPr>
          <p:cNvPr id="8" name="Text Placeholder 7"/>
          <p:cNvSpPr>
            <a:spLocks noGrp="1"/>
          </p:cNvSpPr>
          <p:nvPr>
            <p:ph type="body" sz="quarter" idx="10" hasCustomPrompt="1"/>
          </p:nvPr>
        </p:nvSpPr>
        <p:spPr>
          <a:xfrm>
            <a:off x="394524" y="5250577"/>
            <a:ext cx="3730752" cy="327494"/>
          </a:xfrm>
        </p:spPr>
        <p:txBody>
          <a:bodyPr/>
          <a:lstStyle>
            <a:lvl1pPr marL="0" indent="0">
              <a:buNone/>
              <a:defRPr sz="1500">
                <a:solidFill>
                  <a:schemeClr val="bg1"/>
                </a:solidFill>
                <a:effectLst>
                  <a:outerShdw blurRad="38100" dist="38100" dir="2700000" algn="tl">
                    <a:srgbClr val="000000">
                      <a:alpha val="43137"/>
                    </a:srgbClr>
                  </a:outerShdw>
                </a:effectLst>
                <a:latin typeface="Arial Narrow" pitchFamily="34" charset="0"/>
              </a:defRPr>
            </a:lvl1pPr>
            <a:lvl2pPr marL="455613"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Add Presenter’s Title</a:t>
            </a:r>
          </a:p>
        </p:txBody>
      </p:sp>
      <p:sp>
        <p:nvSpPr>
          <p:cNvPr id="10" name="Text Placeholder 9"/>
          <p:cNvSpPr>
            <a:spLocks noGrp="1"/>
          </p:cNvSpPr>
          <p:nvPr>
            <p:ph type="body" sz="quarter" idx="12" hasCustomPrompt="1"/>
          </p:nvPr>
        </p:nvSpPr>
        <p:spPr>
          <a:xfrm>
            <a:off x="393192" y="6089904"/>
            <a:ext cx="2907792" cy="310896"/>
          </a:xfrm>
        </p:spPr>
        <p:txBody>
          <a:bodyPr/>
          <a:lstStyle>
            <a:lvl1pPr marL="0" indent="0">
              <a:buFontTx/>
              <a:buNone/>
              <a:defRPr sz="1500">
                <a:solidFill>
                  <a:schemeClr val="bg1"/>
                </a:solidFill>
                <a:effectLst>
                  <a:outerShdw blurRad="38100" dist="38100" dir="2700000" algn="tl">
                    <a:srgbClr val="000000">
                      <a:alpha val="43137"/>
                    </a:srgbClr>
                  </a:outerShdw>
                </a:effectLst>
                <a:latin typeface="Arial Narrow" pitchFamily="34" charset="0"/>
              </a:defRPr>
            </a:lvl1pPr>
            <a:lvl2pPr marL="455613" indent="0">
              <a:buFontTx/>
              <a:buNone/>
              <a:defRPr sz="1500">
                <a:solidFill>
                  <a:schemeClr val="bg1"/>
                </a:solidFill>
                <a:latin typeface="Arial Narrow" pitchFamily="34" charset="0"/>
              </a:defRPr>
            </a:lvl2pPr>
            <a:lvl3pPr marL="914400" indent="0">
              <a:buFontTx/>
              <a:buNone/>
              <a:defRPr sz="1500">
                <a:solidFill>
                  <a:schemeClr val="bg1"/>
                </a:solidFill>
                <a:latin typeface="Arial Narrow" pitchFamily="34" charset="0"/>
              </a:defRPr>
            </a:lvl3pPr>
            <a:lvl4pPr marL="1371600" indent="0">
              <a:buFontTx/>
              <a:buNone/>
              <a:defRPr sz="1500">
                <a:solidFill>
                  <a:schemeClr val="bg1"/>
                </a:solidFill>
                <a:latin typeface="Arial Narrow" pitchFamily="34" charset="0"/>
              </a:defRPr>
            </a:lvl4pPr>
            <a:lvl5pPr marL="1828800" indent="0">
              <a:buFontTx/>
              <a:buNone/>
              <a:defRPr sz="1500">
                <a:solidFill>
                  <a:schemeClr val="bg1"/>
                </a:solidFill>
                <a:latin typeface="Arial Narrow" pitchFamily="34" charset="0"/>
              </a:defRPr>
            </a:lvl5pPr>
          </a:lstStyle>
          <a:p>
            <a:pPr lvl="0"/>
            <a:r>
              <a:rPr lang="en-US" dirty="0" smtClean="0"/>
              <a:t>Click to Add Date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third/Two-thir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0900" y="1380744"/>
            <a:ext cx="5526088" cy="502920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8" name="Content Placeholder 2"/>
          <p:cNvSpPr>
            <a:spLocks noGrp="1"/>
          </p:cNvSpPr>
          <p:nvPr>
            <p:ph idx="13"/>
          </p:nvPr>
        </p:nvSpPr>
        <p:spPr>
          <a:xfrm>
            <a:off x="219250" y="1380744"/>
            <a:ext cx="2771600" cy="502920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2" name="Title 11"/>
          <p:cNvSpPr>
            <a:spLocks noGrp="1"/>
          </p:cNvSpPr>
          <p:nvPr>
            <p:ph type="title"/>
          </p:nvPr>
        </p:nvSpPr>
        <p:spPr/>
        <p:txBody>
          <a:bodyPr/>
          <a:lstStyle/>
          <a:p>
            <a:r>
              <a:rPr lang="zh-CN" altLang="en-US" smtClean="0"/>
              <a:t>单击此处编辑母版标题样式</a:t>
            </a:r>
            <a:endParaRPr lang="en-US"/>
          </a:p>
        </p:txBody>
      </p:sp>
      <p:sp>
        <p:nvSpPr>
          <p:cNvPr id="7" name="Subtitle 2"/>
          <p:cNvSpPr>
            <a:spLocks noGrp="1" noChangeAspect="1"/>
          </p:cNvSpPr>
          <p:nvPr>
            <p:ph type="subTitle" idx="16"/>
          </p:nvPr>
        </p:nvSpPr>
        <p:spPr>
          <a:xfrm>
            <a:off x="21559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6"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grpSp>
        <p:nvGrpSpPr>
          <p:cNvPr id="2" name="Group 1"/>
          <p:cNvGrpSpPr/>
          <p:nvPr/>
        </p:nvGrpSpPr>
        <p:grpSpPr>
          <a:xfrm>
            <a:off x="0" y="-2"/>
            <a:ext cx="9144000" cy="6858001"/>
            <a:chOff x="0" y="-2"/>
            <a:chExt cx="9144000" cy="6858001"/>
          </a:xfrm>
        </p:grpSpPr>
        <p:sp>
          <p:nvSpPr>
            <p:cNvPr id="8" name="Rectangle 7"/>
            <p:cNvSpPr/>
            <p:nvPr/>
          </p:nvSpPr>
          <p:spPr>
            <a:xfrm flipV="1">
              <a:off x="0" y="-2"/>
              <a:ext cx="9144000" cy="6858001"/>
            </a:xfrm>
            <a:prstGeom prst="rect">
              <a:avLst/>
            </a:prstGeom>
            <a:gradFill rotWithShape="1">
              <a:gsLst>
                <a:gs pos="0">
                  <a:srgbClr val="236192"/>
                </a:gs>
                <a:gs pos="100000">
                  <a:srgbClr val="236192"/>
                </a:gs>
                <a:gs pos="50000">
                  <a:srgbClr val="009CDE"/>
                </a:gs>
              </a:gsLst>
              <a:lin ang="0" scaled="0"/>
            </a:gradFill>
            <a:ln w="9525" cap="flat" cmpd="sng" algn="ctr">
              <a:noFill/>
              <a:prstDash val="solid"/>
            </a:ln>
            <a:effectLst>
              <a:outerShdw blurRad="50800" dist="12700" dir="16200000"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6937" y="2914649"/>
              <a:ext cx="7130126" cy="1028702"/>
            </a:xfrm>
            <a:prstGeom prst="rect">
              <a:avLst/>
            </a:prstGeom>
          </p:spPr>
        </p:pic>
      </p:gr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2013-2-26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13" name="Rectangle 12"/>
          <p:cNvSpPr/>
          <p:nvPr/>
        </p:nvSpPr>
        <p:spPr>
          <a:xfrm flipV="1">
            <a:off x="-2466" y="5682343"/>
            <a:ext cx="9146465" cy="1175657"/>
          </a:xfrm>
          <a:prstGeom prst="rect">
            <a:avLst/>
          </a:prstGeom>
          <a:gradFill rotWithShape="1">
            <a:gsLst>
              <a:gs pos="0">
                <a:srgbClr val="236192"/>
              </a:gs>
              <a:gs pos="100000">
                <a:srgbClr val="236192"/>
              </a:gs>
              <a:gs pos="50000">
                <a:srgbClr val="009CDE"/>
              </a:gs>
            </a:gsLst>
            <a:lin ang="0" scaled="0"/>
          </a:gradFill>
          <a:ln w="9525" cap="flat" cmpd="sng" algn="ctr">
            <a:noFill/>
            <a:prstDash val="solid"/>
          </a:ln>
          <a:effectLst>
            <a:outerShdw blurRad="50800" dist="12700" dir="16200000"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24" name="Rectangle 6"/>
          <p:cNvSpPr txBox="1">
            <a:spLocks noChangeArrowheads="1"/>
          </p:cNvSpPr>
          <p:nvPr/>
        </p:nvSpPr>
        <p:spPr bwMode="auto">
          <a:xfrm>
            <a:off x="8479608" y="6711449"/>
            <a:ext cx="444500"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D7874BA-B114-4D1F-A449-70AD1C45E88A}" type="slidenum">
              <a:rPr kumimoji="0" lang="en-US" b="0" i="0" u="none" strike="noStrike" kern="1200" cap="none" spc="0" normalizeH="0" baseline="0" noProof="0" smtClean="0">
                <a:ln>
                  <a:noFill/>
                </a:ln>
                <a:solidFill>
                  <a:schemeClr val="bg1"/>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b="0" i="0" u="none" strike="noStrike" kern="1200" cap="none" spc="0" normalizeH="0" baseline="0" noProof="0" dirty="0">
              <a:ln>
                <a:noFill/>
              </a:ln>
              <a:solidFill>
                <a:schemeClr val="bg1"/>
              </a:solidFill>
              <a:effectLst/>
              <a:uLnTx/>
              <a:uFillTx/>
              <a:latin typeface="Arial" charset="0"/>
              <a:ea typeface="MS PGothic" pitchFamily="34" charset="-128"/>
              <a:cs typeface="+mn-cs"/>
            </a:endParaRPr>
          </a:p>
        </p:txBody>
      </p:sp>
      <p:sp>
        <p:nvSpPr>
          <p:cNvPr id="12" name="Subtitle 2"/>
          <p:cNvSpPr>
            <a:spLocks noGrp="1" noChangeAspect="1"/>
          </p:cNvSpPr>
          <p:nvPr>
            <p:ph type="subTitle" idx="15"/>
          </p:nvPr>
        </p:nvSpPr>
        <p:spPr>
          <a:xfrm>
            <a:off x="499334" y="3715728"/>
            <a:ext cx="8255129" cy="338328"/>
          </a:xfrm>
        </p:spPr>
        <p:txBody>
          <a:bodyPr/>
          <a:lstStyle>
            <a:lvl1pPr marL="0" indent="0" algn="r">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22" name="Title 21"/>
          <p:cNvSpPr>
            <a:spLocks noGrp="1"/>
          </p:cNvSpPr>
          <p:nvPr>
            <p:ph type="title"/>
          </p:nvPr>
        </p:nvSpPr>
        <p:spPr>
          <a:xfrm>
            <a:off x="507159" y="3159824"/>
            <a:ext cx="8255129" cy="457200"/>
          </a:xfrm>
        </p:spPr>
        <p:txBody>
          <a:bodyPr/>
          <a:lstStyle>
            <a:lvl1pPr algn="r">
              <a:defRPr sz="2800">
                <a:solidFill>
                  <a:schemeClr val="tx1"/>
                </a:solidFill>
              </a:defRPr>
            </a:lvl1pPr>
          </a:lstStyle>
          <a:p>
            <a:r>
              <a:rPr lang="zh-CN" altLang="en-US" smtClean="0"/>
              <a:t>单击此处编辑母版标题样式</a:t>
            </a:r>
            <a:endParaRPr lang="en-US" dirty="0"/>
          </a:p>
        </p:txBody>
      </p:sp>
      <p:sp>
        <p:nvSpPr>
          <p:cNvPr id="8"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solidFill>
                  <a:schemeClr val="bg1"/>
                </a:solidFill>
              </a:defRPr>
            </a:lvl1pPr>
          </a:lstStyle>
          <a:p>
            <a:endParaRPr lang="zh-CN" altLang="en-US"/>
          </a:p>
        </p:txBody>
      </p:sp>
      <p:sp>
        <p:nvSpPr>
          <p:cNvPr id="9" name="Rectangle 8"/>
          <p:cNvSpPr/>
          <p:nvPr/>
        </p:nvSpPr>
        <p:spPr>
          <a:xfrm>
            <a:off x="-7316" y="0"/>
            <a:ext cx="9151315" cy="1360074"/>
          </a:xfrm>
          <a:prstGeom prst="rect">
            <a:avLst/>
          </a:prstGeom>
          <a:gradFill rotWithShape="1">
            <a:gsLst>
              <a:gs pos="0">
                <a:srgbClr val="236192"/>
              </a:gs>
              <a:gs pos="100000">
                <a:srgbClr val="236192"/>
              </a:gs>
              <a:gs pos="50000">
                <a:srgbClr val="009CDE"/>
              </a:gs>
            </a:gsLst>
            <a:lin ang="0" scaled="0"/>
          </a:gradFill>
          <a:ln w="9525" cap="flat" cmpd="sng" algn="ctr">
            <a:noFill/>
            <a:prstDash val="solid"/>
          </a:ln>
          <a:effectLst>
            <a:outerShdw blurRad="50800" dist="127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57476" y="273193"/>
            <a:ext cx="720718" cy="24372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l="27969"/>
          <a:stretch/>
        </p:blipFill>
        <p:spPr>
          <a:xfrm flipH="1">
            <a:off x="3371813" y="4295375"/>
            <a:ext cx="5772186" cy="2562625"/>
          </a:xfrm>
          <a:prstGeom prst="rect">
            <a:avLst/>
          </a:prstGeom>
        </p:spPr>
      </p:pic>
      <p:sp>
        <p:nvSpPr>
          <p:cNvPr id="10" name="Rectangle 6"/>
          <p:cNvSpPr txBox="1">
            <a:spLocks noChangeArrowheads="1"/>
          </p:cNvSpPr>
          <p:nvPr/>
        </p:nvSpPr>
        <p:spPr bwMode="auto">
          <a:xfrm>
            <a:off x="8479608" y="6711449"/>
            <a:ext cx="444500"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D7874BA-B114-4D1F-A449-70AD1C45E88A}" type="slidenum">
              <a:rPr kumimoji="0" lang="en-US" b="0" i="0" u="none" strike="noStrike" kern="1200" cap="none" spc="0" normalizeH="0" baseline="0" noProof="0" smtClean="0">
                <a:ln>
                  <a:noFill/>
                </a:ln>
                <a:solidFill>
                  <a:schemeClr val="tx1"/>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b="0" i="0" u="none" strike="noStrike" kern="1200" cap="none" spc="0" normalizeH="0" baseline="0" noProof="0" dirty="0">
              <a:ln>
                <a:noFill/>
              </a:ln>
              <a:solidFill>
                <a:schemeClr val="tx1"/>
              </a:solidFill>
              <a:effectLst/>
              <a:uLnTx/>
              <a:uFillTx/>
              <a:latin typeface="Arial" charset="0"/>
              <a:ea typeface="MS PGothic" pitchFamily="34" charset="-128"/>
              <a:cs typeface="+mn-cs"/>
            </a:endParaRPr>
          </a:p>
        </p:txBody>
      </p:sp>
      <p:sp>
        <p:nvSpPr>
          <p:cNvPr id="8" name="Title 7"/>
          <p:cNvSpPr>
            <a:spLocks noGrp="1"/>
          </p:cNvSpPr>
          <p:nvPr>
            <p:ph type="title"/>
          </p:nvPr>
        </p:nvSpPr>
        <p:spPr>
          <a:xfrm>
            <a:off x="216100" y="151422"/>
            <a:ext cx="7612056" cy="457200"/>
          </a:xfrm>
        </p:spPr>
        <p:txBody>
          <a:bodyPr vert="horz" lIns="0" tIns="0" rIns="0" bIns="0" rtlCol="0" anchor="ctr" anchorCtr="0">
            <a:noAutofit/>
          </a:bodyPr>
          <a:lstStyle>
            <a:lvl1pPr>
              <a:defRPr lang="en-US" dirty="0"/>
            </a:lvl1pPr>
          </a:lstStyle>
          <a:p>
            <a:pPr lvl="0"/>
            <a:r>
              <a:rPr lang="zh-CN" altLang="en-US" smtClean="0"/>
              <a:t>单击此处编辑母版标题样式</a:t>
            </a:r>
            <a:endParaRPr lang="en-US" dirty="0"/>
          </a:p>
        </p:txBody>
      </p:sp>
      <p:sp>
        <p:nvSpPr>
          <p:cNvPr id="7" name="Subtitle 2"/>
          <p:cNvSpPr>
            <a:spLocks noGrp="1" noChangeAspect="1"/>
          </p:cNvSpPr>
          <p:nvPr>
            <p:ph type="subTitle" idx="15"/>
          </p:nvPr>
        </p:nvSpPr>
        <p:spPr>
          <a:xfrm>
            <a:off x="21610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
        <p:nvSpPr>
          <p:cNvPr id="9" name="Text Placeholder 8"/>
          <p:cNvSpPr>
            <a:spLocks noGrp="1"/>
          </p:cNvSpPr>
          <p:nvPr>
            <p:ph type="body" sz="quarter" idx="16"/>
          </p:nvPr>
        </p:nvSpPr>
        <p:spPr>
          <a:xfrm>
            <a:off x="216100" y="1380744"/>
            <a:ext cx="8695944" cy="5029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7" name="Subtitle 2"/>
          <p:cNvSpPr>
            <a:spLocks noGrp="1" noChangeAspect="1"/>
          </p:cNvSpPr>
          <p:nvPr>
            <p:ph type="subTitle" idx="15"/>
          </p:nvPr>
        </p:nvSpPr>
        <p:spPr>
          <a:xfrm>
            <a:off x="21559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456" y="1380744"/>
            <a:ext cx="8699737" cy="5029200"/>
          </a:xfrm>
        </p:spPr>
        <p:txBody>
          <a:bodyPr>
            <a:noAutofit/>
          </a:bodyPr>
          <a:lstStyle>
            <a:lvl1pPr marL="230188" indent="-230188">
              <a:spcBef>
                <a:spcPts val="1800"/>
              </a:spcBef>
              <a:buClr>
                <a:schemeClr val="bg2"/>
              </a:buClr>
              <a:defRPr sz="2000">
                <a:solidFill>
                  <a:schemeClr val="bg2"/>
                </a:solidFill>
              </a:defRPr>
            </a:lvl1pPr>
            <a:lvl2pPr marL="684213" indent="-228600">
              <a:spcBef>
                <a:spcPts val="0"/>
              </a:spcBef>
              <a:spcAft>
                <a:spcPts val="200"/>
              </a:spcAft>
              <a:defRPr sz="1800">
                <a:solidFill>
                  <a:srgbClr val="4C4D4F"/>
                </a:solidFill>
                <a:latin typeface="Arial Narrow" pitchFamily="34" charset="0"/>
              </a:defRPr>
            </a:lvl2pPr>
            <a:lvl3pPr marL="1143000" indent="-228600">
              <a:spcBef>
                <a:spcPts val="0"/>
              </a:spcBef>
              <a:spcAft>
                <a:spcPts val="200"/>
              </a:spcAft>
              <a:defRPr sz="1600">
                <a:solidFill>
                  <a:srgbClr val="4C4D4F"/>
                </a:solidFill>
                <a:latin typeface="Arial Narrow" pitchFamily="34" charset="0"/>
              </a:defRPr>
            </a:lvl3pPr>
            <a:lvl4pPr marL="1428750" indent="-228600">
              <a:defRPr sz="1400">
                <a:solidFill>
                  <a:srgbClr val="4C4D4F"/>
                </a:solidFill>
              </a:defRPr>
            </a:lvl4pPr>
            <a:lvl5pPr marL="1827213" indent="-228600">
              <a:defRPr sz="1400">
                <a:solidFill>
                  <a:srgbClr val="4C4D4F"/>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7" name="Subtitle 2"/>
          <p:cNvSpPr>
            <a:spLocks noGrp="1" noChangeAspect="1"/>
          </p:cNvSpPr>
          <p:nvPr>
            <p:ph type="subTitle" idx="15"/>
          </p:nvPr>
        </p:nvSpPr>
        <p:spPr>
          <a:xfrm>
            <a:off x="21559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1922" y="1380744"/>
            <a:ext cx="4176132" cy="50292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4" name="Content Placeholder 3"/>
          <p:cNvSpPr>
            <a:spLocks noGrp="1"/>
          </p:cNvSpPr>
          <p:nvPr>
            <p:ph sz="half" idx="2"/>
          </p:nvPr>
        </p:nvSpPr>
        <p:spPr>
          <a:xfrm>
            <a:off x="4740856" y="1380744"/>
            <a:ext cx="4176132" cy="50292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1" name="Title 10"/>
          <p:cNvSpPr>
            <a:spLocks noGrp="1"/>
          </p:cNvSpPr>
          <p:nvPr>
            <p:ph type="title"/>
          </p:nvPr>
        </p:nvSpPr>
        <p:spPr/>
        <p:txBody>
          <a:bodyPr/>
          <a:lstStyle/>
          <a:p>
            <a:r>
              <a:rPr lang="zh-CN" altLang="en-US" smtClean="0"/>
              <a:t>单击此处编辑母版标题样式</a:t>
            </a:r>
            <a:endParaRPr lang="en-US"/>
          </a:p>
        </p:txBody>
      </p:sp>
      <p:sp>
        <p:nvSpPr>
          <p:cNvPr id="7" name="Subtitle 2"/>
          <p:cNvSpPr>
            <a:spLocks noGrp="1" noChangeAspect="1"/>
          </p:cNvSpPr>
          <p:nvPr>
            <p:ph type="subTitle" idx="15"/>
          </p:nvPr>
        </p:nvSpPr>
        <p:spPr>
          <a:xfrm>
            <a:off x="21559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6"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1922" y="1380744"/>
            <a:ext cx="2748477" cy="50292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5" name="Title 14"/>
          <p:cNvSpPr>
            <a:spLocks noGrp="1"/>
          </p:cNvSpPr>
          <p:nvPr>
            <p:ph type="title"/>
          </p:nvPr>
        </p:nvSpPr>
        <p:spPr/>
        <p:txBody>
          <a:bodyPr/>
          <a:lstStyle/>
          <a:p>
            <a:r>
              <a:rPr lang="zh-CN" altLang="en-US" smtClean="0"/>
              <a:t>单击此处编辑母版标题样式</a:t>
            </a:r>
            <a:endParaRPr lang="en-US"/>
          </a:p>
        </p:txBody>
      </p:sp>
      <p:sp>
        <p:nvSpPr>
          <p:cNvPr id="20" name="Content Placeholder 19"/>
          <p:cNvSpPr>
            <a:spLocks noGrp="1"/>
          </p:cNvSpPr>
          <p:nvPr>
            <p:ph sz="quarter" idx="15"/>
          </p:nvPr>
        </p:nvSpPr>
        <p:spPr>
          <a:xfrm>
            <a:off x="3181000" y="1380744"/>
            <a:ext cx="2752344" cy="5029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22" name="Content Placeholder 21"/>
          <p:cNvSpPr>
            <a:spLocks noGrp="1"/>
          </p:cNvSpPr>
          <p:nvPr>
            <p:ph sz="quarter" idx="16"/>
          </p:nvPr>
        </p:nvSpPr>
        <p:spPr>
          <a:xfrm>
            <a:off x="6148120" y="1380744"/>
            <a:ext cx="2752344" cy="5029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8" name="Subtitle 2"/>
          <p:cNvSpPr>
            <a:spLocks noGrp="1" noChangeAspect="1"/>
          </p:cNvSpPr>
          <p:nvPr>
            <p:ph type="subTitle" idx="17"/>
          </p:nvPr>
        </p:nvSpPr>
        <p:spPr>
          <a:xfrm>
            <a:off x="21559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7"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a:p>
        </p:txBody>
      </p:sp>
      <p:sp>
        <p:nvSpPr>
          <p:cNvPr id="12" name="Content Placeholder 11"/>
          <p:cNvSpPr>
            <a:spLocks noGrp="1"/>
          </p:cNvSpPr>
          <p:nvPr>
            <p:ph sz="quarter" idx="14"/>
          </p:nvPr>
        </p:nvSpPr>
        <p:spPr>
          <a:xfrm>
            <a:off x="219456" y="1380744"/>
            <a:ext cx="4071938" cy="23774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4" name="Content Placeholder 11"/>
          <p:cNvSpPr>
            <a:spLocks noGrp="1"/>
          </p:cNvSpPr>
          <p:nvPr>
            <p:ph sz="quarter" idx="16"/>
          </p:nvPr>
        </p:nvSpPr>
        <p:spPr>
          <a:xfrm>
            <a:off x="4845050" y="1380744"/>
            <a:ext cx="4071938" cy="23774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8" name="Content Placeholder 11"/>
          <p:cNvSpPr>
            <a:spLocks noGrp="1"/>
          </p:cNvSpPr>
          <p:nvPr>
            <p:ph sz="quarter" idx="19"/>
          </p:nvPr>
        </p:nvSpPr>
        <p:spPr>
          <a:xfrm>
            <a:off x="219456" y="4041648"/>
            <a:ext cx="4071938" cy="23774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9" name="Content Placeholder 11"/>
          <p:cNvSpPr>
            <a:spLocks noGrp="1"/>
          </p:cNvSpPr>
          <p:nvPr>
            <p:ph sz="quarter" idx="20"/>
          </p:nvPr>
        </p:nvSpPr>
        <p:spPr>
          <a:xfrm>
            <a:off x="4845050" y="4041648"/>
            <a:ext cx="4071938" cy="23774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1" name="Subtitle 2"/>
          <p:cNvSpPr>
            <a:spLocks noGrp="1" noChangeAspect="1"/>
          </p:cNvSpPr>
          <p:nvPr>
            <p:ph type="subTitle" idx="15"/>
          </p:nvPr>
        </p:nvSpPr>
        <p:spPr>
          <a:xfrm>
            <a:off x="21559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8"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Over On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smtClean="0"/>
              <a:t>单击此处编辑母版标题样式</a:t>
            </a:r>
            <a:endParaRPr lang="en-US"/>
          </a:p>
        </p:txBody>
      </p:sp>
      <p:sp>
        <p:nvSpPr>
          <p:cNvPr id="12" name="Content Placeholder 11"/>
          <p:cNvSpPr>
            <a:spLocks noGrp="1"/>
          </p:cNvSpPr>
          <p:nvPr>
            <p:ph sz="quarter" idx="14"/>
          </p:nvPr>
        </p:nvSpPr>
        <p:spPr>
          <a:xfrm>
            <a:off x="219456" y="1380744"/>
            <a:ext cx="8697532" cy="23774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6" name="Content Placeholder 11"/>
          <p:cNvSpPr>
            <a:spLocks noGrp="1"/>
          </p:cNvSpPr>
          <p:nvPr>
            <p:ph sz="quarter" idx="19"/>
          </p:nvPr>
        </p:nvSpPr>
        <p:spPr>
          <a:xfrm>
            <a:off x="219456" y="4041648"/>
            <a:ext cx="8697532" cy="23774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7" name="Subtitle 2"/>
          <p:cNvSpPr>
            <a:spLocks noGrp="1" noChangeAspect="1"/>
          </p:cNvSpPr>
          <p:nvPr>
            <p:ph type="subTitle" idx="15"/>
          </p:nvPr>
        </p:nvSpPr>
        <p:spPr>
          <a:xfrm>
            <a:off x="215590" y="896112"/>
            <a:ext cx="8695944" cy="338328"/>
          </a:xfrm>
        </p:spPr>
        <p:txBody>
          <a:bodyPr/>
          <a:lstStyle>
            <a:lvl1pPr marL="0" indent="0" algn="l">
              <a:buNone/>
              <a:defRPr sz="220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6"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p:nvGrpSpPr>
        <p:grpSpPr>
          <a:xfrm>
            <a:off x="0" y="0"/>
            <a:ext cx="9144000" cy="786384"/>
            <a:chOff x="0" y="0"/>
            <a:chExt cx="9144000" cy="786384"/>
          </a:xfrm>
        </p:grpSpPr>
        <p:sp>
          <p:nvSpPr>
            <p:cNvPr id="16" name="Rectangle 15"/>
            <p:cNvSpPr/>
            <p:nvPr/>
          </p:nvSpPr>
          <p:spPr>
            <a:xfrm>
              <a:off x="0" y="0"/>
              <a:ext cx="9144000" cy="786384"/>
            </a:xfrm>
            <a:prstGeom prst="rect">
              <a:avLst/>
            </a:prstGeom>
            <a:gradFill rotWithShape="1">
              <a:gsLst>
                <a:gs pos="0">
                  <a:srgbClr val="236192"/>
                </a:gs>
                <a:gs pos="100000">
                  <a:srgbClr val="236192"/>
                </a:gs>
                <a:gs pos="50000">
                  <a:srgbClr val="009CDE"/>
                </a:gs>
              </a:gsLst>
              <a:lin ang="0" scaled="0"/>
            </a:gradFill>
            <a:ln w="9525" cap="flat" cmpd="sng" algn="ctr">
              <a:noFill/>
              <a:prstDash val="solid"/>
            </a:ln>
            <a:effectLst>
              <a:outerShdw blurRad="50800" dist="127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a:ea typeface="+mn-ea"/>
                <a:cs typeface="+mn-cs"/>
              </a:endParaRPr>
            </a:p>
          </p:txBody>
        </p:sp>
        <p:pic>
          <p:nvPicPr>
            <p:cNvPr id="13" name="Picture 12"/>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8257476" y="273193"/>
              <a:ext cx="720718" cy="243726"/>
            </a:xfrm>
            <a:prstGeom prst="rect">
              <a:avLst/>
            </a:prstGeom>
          </p:spPr>
        </p:pic>
      </p:grpSp>
      <p:sp>
        <p:nvSpPr>
          <p:cNvPr id="2" name="Title Placeholder 1"/>
          <p:cNvSpPr>
            <a:spLocks noGrp="1"/>
          </p:cNvSpPr>
          <p:nvPr>
            <p:ph type="title"/>
          </p:nvPr>
        </p:nvSpPr>
        <p:spPr>
          <a:xfrm>
            <a:off x="216100" y="151088"/>
            <a:ext cx="7612056" cy="457200"/>
          </a:xfrm>
          <a:prstGeom prst="rect">
            <a:avLst/>
          </a:prstGeom>
        </p:spPr>
        <p:txBody>
          <a:bodyPr vert="horz" lIns="0" tIns="0" rIns="0" bIns="0" rtlCol="0" anchor="ctr" anchorCtr="0">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19456" y="1380744"/>
            <a:ext cx="8613648" cy="5029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Rectangle 6"/>
          <p:cNvSpPr txBox="1">
            <a:spLocks noChangeArrowheads="1"/>
          </p:cNvSpPr>
          <p:nvPr/>
        </p:nvSpPr>
        <p:spPr bwMode="auto">
          <a:xfrm>
            <a:off x="8479608" y="6711449"/>
            <a:ext cx="444500"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defRPr sz="7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D7874BA-B114-4D1F-A449-70AD1C45E88A}" type="slidenum">
              <a:rPr kumimoji="0" lang="en-US" b="0" i="0" u="none" strike="noStrike" kern="1200" cap="none" spc="0" normalizeH="0" baseline="0" noProof="0" smtClean="0">
                <a:ln>
                  <a:noFill/>
                </a:ln>
                <a:solidFill>
                  <a:schemeClr val="tx1"/>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b="0" i="0" u="none" strike="noStrike" kern="1200" cap="none" spc="0" normalizeH="0" baseline="0" noProof="0" dirty="0">
              <a:ln>
                <a:noFill/>
              </a:ln>
              <a:solidFill>
                <a:schemeClr val="tx1"/>
              </a:solidFill>
              <a:effectLst/>
              <a:uLnTx/>
              <a:uFillTx/>
              <a:latin typeface="Arial" charset="0"/>
              <a:ea typeface="MS PGothic" pitchFamily="34" charset="-128"/>
              <a:cs typeface="+mn-cs"/>
            </a:endParaRPr>
          </a:p>
        </p:txBody>
      </p:sp>
      <p:sp>
        <p:nvSpPr>
          <p:cNvPr id="12" name="Footer Placeholder 4"/>
          <p:cNvSpPr>
            <a:spLocks noGrp="1"/>
          </p:cNvSpPr>
          <p:nvPr>
            <p:ph type="ftr" sz="quarter" idx="3"/>
          </p:nvPr>
        </p:nvSpPr>
        <p:spPr>
          <a:xfrm>
            <a:off x="2322576" y="6711696"/>
            <a:ext cx="4498848" cy="109728"/>
          </a:xfrm>
          <a:prstGeom prst="rect">
            <a:avLst/>
          </a:prstGeom>
        </p:spPr>
        <p:txBody>
          <a:bodyPr lIns="0" tIns="0" rIns="0" bIns="0"/>
          <a:lstStyle>
            <a:lvl1pPr algn="ctr">
              <a:defRPr sz="700" b="1"/>
            </a:lvl1pPr>
          </a:lstStyle>
          <a:p>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400" b="0" kern="1200">
          <a:solidFill>
            <a:schemeClr val="bg1"/>
          </a:solidFill>
          <a:latin typeface="+mj-lt"/>
          <a:ea typeface="+mj-ea"/>
          <a:cs typeface="+mj-cs"/>
        </a:defRPr>
      </a:lvl1pPr>
    </p:titleStyle>
    <p:bodyStyle>
      <a:lvl1pPr marL="230188" indent="-230188" algn="l" defTabSz="914400" rtl="0" eaLnBrk="1" latinLnBrk="0" hangingPunct="1">
        <a:spcBef>
          <a:spcPts val="1800"/>
        </a:spcBef>
        <a:buClr>
          <a:schemeClr val="bg2"/>
        </a:buClr>
        <a:buFont typeface="Arial" pitchFamily="34" charset="0"/>
        <a:buChar char="•"/>
        <a:defRPr sz="2000" kern="1200">
          <a:solidFill>
            <a:schemeClr val="bg2"/>
          </a:solidFill>
          <a:latin typeface="+mn-lt"/>
          <a:ea typeface="+mn-ea"/>
          <a:cs typeface="+mn-cs"/>
        </a:defRPr>
      </a:lvl1pPr>
      <a:lvl2pPr marL="684213" indent="-228600" algn="l" defTabSz="914400" rtl="0" eaLnBrk="1" latinLnBrk="0" hangingPunct="1">
        <a:spcBef>
          <a:spcPts val="0"/>
        </a:spcBef>
        <a:spcAft>
          <a:spcPts val="200"/>
        </a:spcAft>
        <a:buFont typeface="Arial" pitchFamily="34" charset="0"/>
        <a:buChar char="–"/>
        <a:defRPr sz="1800" kern="1200">
          <a:solidFill>
            <a:srgbClr val="4C4D4F"/>
          </a:solidFill>
          <a:latin typeface="Arial Narrow" pitchFamily="34" charset="0"/>
          <a:ea typeface="+mn-ea"/>
          <a:cs typeface="+mn-cs"/>
        </a:defRPr>
      </a:lvl2pPr>
      <a:lvl3pPr marL="1143000" indent="-228600" algn="l" defTabSz="1085850" rtl="0" eaLnBrk="1" latinLnBrk="0" hangingPunct="1">
        <a:spcBef>
          <a:spcPts val="0"/>
        </a:spcBef>
        <a:spcAft>
          <a:spcPts val="200"/>
        </a:spcAft>
        <a:buFont typeface="Arial" pitchFamily="34" charset="0"/>
        <a:buChar char="•"/>
        <a:defRPr sz="1600" kern="1200">
          <a:solidFill>
            <a:srgbClr val="4C4D4F"/>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4C4D4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4C4D4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8.xml"/><Relationship Id="rId5" Type="http://schemas.openxmlformats.org/officeDocument/2006/relationships/image" Target="../media/image26.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hemeOverride" Target="../theme/themeOverride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1.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hyperlink" Target="mailto:xxx@abc.com" TargetMode="External"/><Relationship Id="rId5" Type="http://schemas.openxmlformats.org/officeDocument/2006/relationships/hyperlink" Target="mailto:zzz@abc.com" TargetMode="External"/><Relationship Id="rId4" Type="http://schemas.openxmlformats.org/officeDocument/2006/relationships/hyperlink" Target="mailto:xyz@abc.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themeOverride" Target="../theme/themeOverride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themeOverride" Target="../theme/themeOverride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hemeOverride" Target="../theme/themeOverride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xml"/><Relationship Id="rId7"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themeOverride" Target="../theme/themeOverride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7.jpe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ctrTitle"/>
          </p:nvPr>
        </p:nvSpPr>
        <p:spPr>
          <a:xfrm>
            <a:off x="285720" y="2786058"/>
            <a:ext cx="4000528" cy="1500198"/>
          </a:xfrm>
        </p:spPr>
        <p:txBody>
          <a:bodyPr/>
          <a:lstStyle/>
          <a:p>
            <a:r>
              <a:rPr lang="en-US" altLang="zh-CN" dirty="0" smtClean="0"/>
              <a:t>XX</a:t>
            </a:r>
            <a:r>
              <a:rPr lang="zh-CN" altLang="en-US" dirty="0" smtClean="0"/>
              <a:t>型号摩托车发动机</a:t>
            </a:r>
            <a:r>
              <a:rPr lang="en-US" altLang="zh-CN" dirty="0" smtClean="0"/>
              <a:t/>
            </a:r>
            <a:br>
              <a:rPr lang="en-US" altLang="zh-CN" dirty="0" smtClean="0"/>
            </a:br>
            <a:r>
              <a:rPr lang="zh-CN" altLang="en-US" sz="2400" dirty="0" smtClean="0"/>
              <a:t>连杆尺寸公差与连杆实际重量的变化研究</a:t>
            </a:r>
            <a:endParaRPr lang="zh-CN" altLang="en-US" sz="2400" dirty="0"/>
          </a:p>
        </p:txBody>
      </p:sp>
      <p:sp>
        <p:nvSpPr>
          <p:cNvPr id="5" name="副标题 4"/>
          <p:cNvSpPr>
            <a:spLocks noGrp="1"/>
          </p:cNvSpPr>
          <p:nvPr>
            <p:ph type="subTitle" idx="1"/>
          </p:nvPr>
        </p:nvSpPr>
        <p:spPr/>
        <p:txBody>
          <a:bodyPr/>
          <a:lstStyle/>
          <a:p>
            <a:r>
              <a:rPr lang="en-US" altLang="zh-CN" dirty="0" smtClean="0"/>
              <a:t>XXX </a:t>
            </a:r>
            <a:r>
              <a:rPr lang="zh-CN" altLang="en-US" dirty="0" smtClean="0"/>
              <a:t>设计研究小组</a:t>
            </a:r>
            <a:endParaRPr lang="zh-CN" altLang="en-US" dirty="0"/>
          </a:p>
        </p:txBody>
      </p:sp>
      <p:sp>
        <p:nvSpPr>
          <p:cNvPr id="6" name="文本占位符 5"/>
          <p:cNvSpPr>
            <a:spLocks noGrp="1"/>
          </p:cNvSpPr>
          <p:nvPr>
            <p:ph type="body" sz="quarter" idx="10"/>
          </p:nvPr>
        </p:nvSpPr>
        <p:spPr/>
        <p:txBody>
          <a:bodyPr/>
          <a:lstStyle/>
          <a:p>
            <a:r>
              <a:rPr lang="en-US" altLang="zh-CN" dirty="0" smtClean="0"/>
              <a:t>XXX</a:t>
            </a:r>
            <a:r>
              <a:rPr lang="zh-CN" altLang="en-US" dirty="0" smtClean="0"/>
              <a:t>摩托车研究所</a:t>
            </a:r>
            <a:endParaRPr lang="zh-CN" altLang="en-US" dirty="0"/>
          </a:p>
        </p:txBody>
      </p:sp>
      <p:sp>
        <p:nvSpPr>
          <p:cNvPr id="7" name="文本占位符 6"/>
          <p:cNvSpPr>
            <a:spLocks noGrp="1"/>
          </p:cNvSpPr>
          <p:nvPr>
            <p:ph type="body" sz="quarter" idx="12"/>
          </p:nvPr>
        </p:nvSpPr>
        <p:spPr/>
        <p:txBody>
          <a:bodyPr/>
          <a:lstStyle/>
          <a:p>
            <a:r>
              <a:rPr lang="en-US" altLang="zh-CN" smtClean="0"/>
              <a:t>2013/1/25</a:t>
            </a:r>
            <a:endParaRPr lang="zh-CN" altLang="en-US" dirty="0"/>
          </a:p>
        </p:txBody>
      </p:sp>
    </p:spTree>
    <p:extLst>
      <p:ext uri="{BB962C8B-B14F-4D97-AF65-F5344CB8AC3E}">
        <p14:creationId xmlns:p14="http://schemas.microsoft.com/office/powerpoint/2010/main" xmlns="" val="4116902795"/>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title"/>
          </p:nvPr>
        </p:nvSpPr>
        <p:spPr>
          <a:xfrm>
            <a:off x="357158" y="857232"/>
            <a:ext cx="7612056" cy="457200"/>
          </a:xfrm>
        </p:spPr>
        <p:txBody>
          <a:bodyPr/>
          <a:lstStyle/>
          <a:p>
            <a:r>
              <a:rPr lang="en-US" altLang="zh-CN" dirty="0">
                <a:solidFill>
                  <a:schemeClr val="tx2">
                    <a:lumMod val="75000"/>
                  </a:schemeClr>
                </a:solidFill>
              </a:rPr>
              <a:t>Creo</a:t>
            </a:r>
            <a:r>
              <a:rPr lang="zh-CN" altLang="en-US" dirty="0">
                <a:solidFill>
                  <a:schemeClr val="tx2">
                    <a:lumMod val="75000"/>
                  </a:schemeClr>
                </a:solidFill>
              </a:rPr>
              <a:t>相关议题及研究阶段结果</a:t>
            </a:r>
          </a:p>
        </p:txBody>
      </p:sp>
      <p:sp>
        <p:nvSpPr>
          <p:cNvPr id="4" name="副标题 3"/>
          <p:cNvSpPr>
            <a:spLocks noGrp="1"/>
          </p:cNvSpPr>
          <p:nvPr>
            <p:ph type="subTitle" idx="15"/>
          </p:nvPr>
        </p:nvSpPr>
        <p:spPr>
          <a:xfrm>
            <a:off x="285720" y="1500174"/>
            <a:ext cx="8695944" cy="338328"/>
          </a:xfrm>
        </p:spPr>
        <p:txBody>
          <a:bodyPr/>
          <a:lstStyle/>
          <a:p>
            <a:r>
              <a:rPr lang="zh-CN" altLang="en-US" dirty="0" smtClean="0"/>
              <a:t>议题四、根据实际工艺统计数据，得到目标重量的分布统计</a:t>
            </a:r>
            <a:endParaRPr lang="zh-CN" altLang="en-US" dirty="0"/>
          </a:p>
        </p:txBody>
      </p:sp>
      <p:sp>
        <p:nvSpPr>
          <p:cNvPr id="12" name="Rounded Rectangle 30"/>
          <p:cNvSpPr/>
          <p:nvPr/>
        </p:nvSpPr>
        <p:spPr>
          <a:xfrm>
            <a:off x="416071" y="6261276"/>
            <a:ext cx="8286750" cy="4286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GB" sz="1900" dirty="0">
                <a:solidFill>
                  <a:srgbClr val="FF0000"/>
                </a:solidFill>
                <a:latin typeface="新宋体" pitchFamily="49" charset="-122"/>
                <a:ea typeface="新宋体" pitchFamily="49" charset="-122"/>
              </a:rPr>
              <a:t>支持</a:t>
            </a:r>
            <a:r>
              <a:rPr lang="en-GB" altLang="zh-CN" sz="1900" dirty="0">
                <a:solidFill>
                  <a:srgbClr val="FF0000"/>
                </a:solidFill>
                <a:latin typeface="新宋体" pitchFamily="49" charset="-122"/>
                <a:ea typeface="新宋体" pitchFamily="49" charset="-122"/>
              </a:rPr>
              <a:t>6</a:t>
            </a:r>
            <a:r>
              <a:rPr lang="zh-CN" altLang="en-GB" sz="1900" dirty="0">
                <a:solidFill>
                  <a:srgbClr val="FF0000"/>
                </a:solidFill>
                <a:latin typeface="新宋体" pitchFamily="49" charset="-122"/>
                <a:ea typeface="新宋体" pitchFamily="49" charset="-122"/>
              </a:rPr>
              <a:t>西格玛、战略设计规划和根本原因分析</a:t>
            </a:r>
            <a:endParaRPr lang="zh-CN" altLang="en-US" dirty="0">
              <a:latin typeface="新宋体" pitchFamily="49" charset="-122"/>
              <a:ea typeface="新宋体" pitchFamily="49" charset="-122"/>
            </a:endParaRPr>
          </a:p>
        </p:txBody>
      </p:sp>
      <p:pic>
        <p:nvPicPr>
          <p:cNvPr id="13"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28794" y="2071678"/>
            <a:ext cx="4320000" cy="40806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976625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idx="1"/>
          </p:nvPr>
        </p:nvSpPr>
        <p:spPr>
          <a:xfrm>
            <a:off x="219457" y="1714488"/>
            <a:ext cx="5864712" cy="4695456"/>
          </a:xfrm>
        </p:spPr>
        <p:txBody>
          <a:bodyPr/>
          <a:lstStyle/>
          <a:p>
            <a:r>
              <a:rPr lang="zh-CN" altLang="en-US" dirty="0" smtClean="0"/>
              <a:t>寻找满足要求的最优化结果，得到尺寸组合</a:t>
            </a:r>
            <a:endParaRPr lang="zh-CN" altLang="en-US" dirty="0"/>
          </a:p>
        </p:txBody>
      </p:sp>
      <p:sp>
        <p:nvSpPr>
          <p:cNvPr id="3" name="标题 2"/>
          <p:cNvSpPr>
            <a:spLocks noGrp="1"/>
          </p:cNvSpPr>
          <p:nvPr>
            <p:ph type="title"/>
          </p:nvPr>
        </p:nvSpPr>
        <p:spPr>
          <a:xfrm>
            <a:off x="285720" y="785794"/>
            <a:ext cx="7612056" cy="457200"/>
          </a:xfrm>
        </p:spPr>
        <p:txBody>
          <a:bodyPr/>
          <a:lstStyle/>
          <a:p>
            <a:r>
              <a:rPr lang="en-US" altLang="zh-CN" dirty="0">
                <a:solidFill>
                  <a:schemeClr val="tx2">
                    <a:lumMod val="75000"/>
                  </a:schemeClr>
                </a:solidFill>
              </a:rPr>
              <a:t>Creo</a:t>
            </a:r>
            <a:r>
              <a:rPr lang="zh-CN" altLang="en-US" dirty="0">
                <a:solidFill>
                  <a:schemeClr val="tx2">
                    <a:lumMod val="75000"/>
                  </a:schemeClr>
                </a:solidFill>
              </a:rPr>
              <a:t>相关议题及研究阶段结果</a:t>
            </a:r>
          </a:p>
        </p:txBody>
      </p:sp>
      <p:sp>
        <p:nvSpPr>
          <p:cNvPr id="4" name="副标题 3"/>
          <p:cNvSpPr>
            <a:spLocks noGrp="1"/>
          </p:cNvSpPr>
          <p:nvPr>
            <p:ph type="subTitle" idx="15"/>
          </p:nvPr>
        </p:nvSpPr>
        <p:spPr>
          <a:xfrm>
            <a:off x="214282" y="1285860"/>
            <a:ext cx="8695944" cy="338328"/>
          </a:xfrm>
        </p:spPr>
        <p:txBody>
          <a:bodyPr/>
          <a:lstStyle/>
          <a:p>
            <a:r>
              <a:rPr lang="zh-CN" altLang="en-US" dirty="0" smtClean="0"/>
              <a:t>议题五、设计优化－重量最轻</a:t>
            </a:r>
            <a:endParaRPr lang="zh-CN" alt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44208" y="835987"/>
            <a:ext cx="1852613" cy="922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071678"/>
            <a:ext cx="5772109" cy="31216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669837" y="1852350"/>
            <a:ext cx="3401353" cy="46420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4481736"/>
            <a:ext cx="3010668" cy="2376264"/>
          </a:xfrm>
          <a:prstGeom prst="snip1Rect">
            <a:avLst>
              <a:gd name="adj" fmla="val 41277"/>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48225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内容占位符 5"/>
          <p:cNvSpPr>
            <a:spLocks noGrp="1"/>
          </p:cNvSpPr>
          <p:nvPr>
            <p:ph idx="1"/>
          </p:nvPr>
        </p:nvSpPr>
        <p:spPr/>
        <p:txBody>
          <a:bodyPr/>
          <a:lstStyle/>
          <a:p>
            <a:r>
              <a:rPr lang="zh-CN" altLang="en-US" dirty="0" smtClean="0"/>
              <a:t>通过本次研究，对于连杆零件加工质量和尺寸公差的控制之间的关系有了比较深刻的认识。为以后连杆设计尺寸公差的定值打下了理论基础。</a:t>
            </a:r>
            <a:endParaRPr lang="en-US" altLang="zh-CN" dirty="0" smtClean="0"/>
          </a:p>
          <a:p>
            <a:r>
              <a:rPr lang="zh-CN" altLang="en-US" dirty="0" smtClean="0"/>
              <a:t>为动力学分析与试验分析提供了基础数据。</a:t>
            </a:r>
            <a:endParaRPr lang="en-US" altLang="zh-CN" dirty="0" smtClean="0"/>
          </a:p>
          <a:p>
            <a:r>
              <a:rPr lang="zh-CN" altLang="en-US" dirty="0"/>
              <a:t>本</a:t>
            </a:r>
            <a:r>
              <a:rPr lang="zh-CN" altLang="en-US" dirty="0" smtClean="0"/>
              <a:t>次研究，发现本公司在制造部门的品质检测与控制还有待提高，关键零部件还不能在批量抽检中建立符合相关标准的检测报告，特别是与本研究相关的尺寸工艺数据分布情况的报告缺乏。本次研究仅仅假设公差带呈标准正态分布，与实际情况有较大差别。</a:t>
            </a:r>
            <a:endParaRPr lang="zh-CN" altLang="en-US" dirty="0"/>
          </a:p>
        </p:txBody>
      </p:sp>
      <p:sp>
        <p:nvSpPr>
          <p:cNvPr id="5" name="标题 4"/>
          <p:cNvSpPr>
            <a:spLocks noGrp="1"/>
          </p:cNvSpPr>
          <p:nvPr>
            <p:ph type="title"/>
          </p:nvPr>
        </p:nvSpPr>
        <p:spPr>
          <a:xfrm>
            <a:off x="357158" y="857232"/>
            <a:ext cx="7612056" cy="457200"/>
          </a:xfrm>
        </p:spPr>
        <p:txBody>
          <a:bodyPr/>
          <a:lstStyle/>
          <a:p>
            <a:r>
              <a:rPr lang="zh-CN" altLang="en-US" dirty="0" smtClean="0">
                <a:solidFill>
                  <a:schemeClr val="tx2">
                    <a:lumMod val="75000"/>
                  </a:schemeClr>
                </a:solidFill>
              </a:rPr>
              <a:t>总结</a:t>
            </a:r>
            <a:endParaRPr lang="zh-CN" altLang="en-US" dirty="0">
              <a:solidFill>
                <a:schemeClr val="tx2">
                  <a:lumMod val="75000"/>
                </a:schemeClr>
              </a:solidFill>
            </a:endParaRPr>
          </a:p>
        </p:txBody>
      </p:sp>
    </p:spTree>
    <p:extLst>
      <p:ext uri="{BB962C8B-B14F-4D97-AF65-F5344CB8AC3E}">
        <p14:creationId xmlns:p14="http://schemas.microsoft.com/office/powerpoint/2010/main" xmlns="" val="7836324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098585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title"/>
          </p:nvPr>
        </p:nvSpPr>
        <p:spPr>
          <a:xfrm>
            <a:off x="285720" y="1142984"/>
            <a:ext cx="7612056" cy="457200"/>
          </a:xfrm>
        </p:spPr>
        <p:txBody>
          <a:bodyPr/>
          <a:lstStyle/>
          <a:p>
            <a:r>
              <a:rPr lang="zh-CN" altLang="en-US" dirty="0">
                <a:solidFill>
                  <a:schemeClr val="tx2">
                    <a:lumMod val="75000"/>
                  </a:schemeClr>
                </a:solidFill>
              </a:rPr>
              <a:t>目录</a:t>
            </a:r>
          </a:p>
        </p:txBody>
      </p:sp>
      <p:sp>
        <p:nvSpPr>
          <p:cNvPr id="6" name="文本占位符 5"/>
          <p:cNvSpPr>
            <a:spLocks noGrp="1"/>
          </p:cNvSpPr>
          <p:nvPr>
            <p:ph type="body" sz="quarter" idx="16"/>
          </p:nvPr>
        </p:nvSpPr>
        <p:spPr>
          <a:xfrm>
            <a:off x="216100" y="1785926"/>
            <a:ext cx="8695944" cy="4624018"/>
          </a:xfrm>
        </p:spPr>
        <p:txBody>
          <a:bodyPr/>
          <a:lstStyle/>
          <a:p>
            <a:r>
              <a:rPr lang="zh-CN" altLang="en-US" dirty="0"/>
              <a:t>设计</a:t>
            </a:r>
            <a:r>
              <a:rPr lang="zh-CN" altLang="en-US" dirty="0" smtClean="0"/>
              <a:t>研究小组成员</a:t>
            </a:r>
            <a:endParaRPr lang="en-US" altLang="zh-CN" dirty="0" smtClean="0"/>
          </a:p>
          <a:p>
            <a:r>
              <a:rPr lang="zh-CN" altLang="en-US" dirty="0" smtClean="0"/>
              <a:t>本项目设计研究的意义</a:t>
            </a:r>
            <a:endParaRPr lang="en-US" altLang="zh-CN" dirty="0" smtClean="0"/>
          </a:p>
          <a:p>
            <a:r>
              <a:rPr lang="zh-CN" altLang="en-US" dirty="0" smtClean="0"/>
              <a:t>项目研究成果简介</a:t>
            </a:r>
            <a:endParaRPr lang="en-US" altLang="zh-CN" dirty="0" smtClean="0"/>
          </a:p>
          <a:p>
            <a:r>
              <a:rPr lang="en-US" altLang="zh-CN" dirty="0" smtClean="0"/>
              <a:t>Creo</a:t>
            </a:r>
            <a:r>
              <a:rPr lang="zh-CN" altLang="en-US" dirty="0" smtClean="0"/>
              <a:t>相关议题及研究阶段结果</a:t>
            </a:r>
            <a:endParaRPr lang="en-US" altLang="zh-CN" dirty="0" smtClean="0"/>
          </a:p>
          <a:p>
            <a:r>
              <a:rPr lang="zh-CN" altLang="en-US" dirty="0"/>
              <a:t>总结</a:t>
            </a:r>
          </a:p>
        </p:txBody>
      </p:sp>
    </p:spTree>
    <p:extLst>
      <p:ext uri="{BB962C8B-B14F-4D97-AF65-F5344CB8AC3E}">
        <p14:creationId xmlns:p14="http://schemas.microsoft.com/office/powerpoint/2010/main" xmlns="" val="1359276090"/>
      </p:ext>
    </p:extLst>
  </p:cSld>
  <p:clrMapOvr>
    <a:masterClrMapping/>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标题 4"/>
          <p:cNvSpPr>
            <a:spLocks noGrp="1"/>
          </p:cNvSpPr>
          <p:nvPr>
            <p:ph type="title"/>
          </p:nvPr>
        </p:nvSpPr>
        <p:spPr>
          <a:xfrm>
            <a:off x="428596" y="1000108"/>
            <a:ext cx="7612056" cy="457200"/>
          </a:xfrm>
        </p:spPr>
        <p:txBody>
          <a:bodyPr/>
          <a:lstStyle/>
          <a:p>
            <a:r>
              <a:rPr lang="zh-CN" altLang="en-US" dirty="0" smtClean="0">
                <a:solidFill>
                  <a:schemeClr val="tx2">
                    <a:lumMod val="75000"/>
                  </a:schemeClr>
                </a:solidFill>
              </a:rPr>
              <a:t>设计研究小组成员</a:t>
            </a:r>
            <a:endParaRPr lang="zh-CN" altLang="en-US" dirty="0">
              <a:solidFill>
                <a:schemeClr val="tx2">
                  <a:lumMod val="75000"/>
                </a:schemeClr>
              </a:solidFill>
            </a:endParaRPr>
          </a:p>
        </p:txBody>
      </p:sp>
      <p:graphicFrame>
        <p:nvGraphicFramePr>
          <p:cNvPr id="8" name="表格 7"/>
          <p:cNvGraphicFramePr>
            <a:graphicFrameLocks noGrp="1"/>
          </p:cNvGraphicFramePr>
          <p:nvPr>
            <p:extLst>
              <p:ext uri="{D42A27DB-BD31-4B8C-83A1-F6EECF244321}">
                <p14:modId xmlns:p14="http://schemas.microsoft.com/office/powerpoint/2010/main" xmlns="" val="1790754316"/>
              </p:ext>
            </p:extLst>
          </p:nvPr>
        </p:nvGraphicFramePr>
        <p:xfrm>
          <a:off x="285720" y="1643050"/>
          <a:ext cx="8568950" cy="2021840"/>
        </p:xfrm>
        <a:graphic>
          <a:graphicData uri="http://schemas.openxmlformats.org/drawingml/2006/table">
            <a:tbl>
              <a:tblPr firstRow="1" bandRow="1">
                <a:tableStyleId>{5C22544A-7EE6-4342-B048-85BDC9FD1C3A}</a:tableStyleId>
              </a:tblPr>
              <a:tblGrid>
                <a:gridCol w="936104"/>
                <a:gridCol w="2491476"/>
                <a:gridCol w="1713790"/>
                <a:gridCol w="1713790"/>
                <a:gridCol w="1713790"/>
              </a:tblGrid>
              <a:tr h="370840">
                <a:tc>
                  <a:txBody>
                    <a:bodyPr/>
                    <a:lstStyle/>
                    <a:p>
                      <a:r>
                        <a:rPr lang="zh-CN" altLang="en-US" dirty="0" smtClean="0"/>
                        <a:t>姓名</a:t>
                      </a:r>
                      <a:endParaRPr lang="zh-CN" altLang="en-US" dirty="0"/>
                    </a:p>
                  </a:txBody>
                  <a:tcPr/>
                </a:tc>
                <a:tc>
                  <a:txBody>
                    <a:bodyPr/>
                    <a:lstStyle/>
                    <a:p>
                      <a:r>
                        <a:rPr lang="zh-CN" altLang="en-US" dirty="0" smtClean="0"/>
                        <a:t>职务</a:t>
                      </a:r>
                      <a:endParaRPr lang="zh-CN" altLang="en-US" dirty="0"/>
                    </a:p>
                  </a:txBody>
                  <a:tcPr/>
                </a:tc>
                <a:tc>
                  <a:txBody>
                    <a:bodyPr/>
                    <a:lstStyle/>
                    <a:p>
                      <a:r>
                        <a:rPr lang="zh-CN" altLang="en-US" dirty="0" smtClean="0"/>
                        <a:t>电子邮件</a:t>
                      </a:r>
                      <a:endParaRPr lang="zh-CN" altLang="en-US" dirty="0"/>
                    </a:p>
                  </a:txBody>
                  <a:tcPr/>
                </a:tc>
                <a:tc>
                  <a:txBody>
                    <a:bodyPr/>
                    <a:lstStyle/>
                    <a:p>
                      <a:r>
                        <a:rPr lang="zh-CN" altLang="en-US" dirty="0" smtClean="0"/>
                        <a:t>移动电话</a:t>
                      </a:r>
                      <a:endParaRPr lang="zh-CN" altLang="en-US" dirty="0"/>
                    </a:p>
                  </a:txBody>
                  <a:tcPr/>
                </a:tc>
                <a:tc>
                  <a:txBody>
                    <a:bodyPr/>
                    <a:lstStyle/>
                    <a:p>
                      <a:r>
                        <a:rPr lang="zh-CN" altLang="en-US" dirty="0" smtClean="0"/>
                        <a:t>固定电话</a:t>
                      </a:r>
                      <a:endParaRPr lang="zh-CN" altLang="en-US" dirty="0"/>
                    </a:p>
                  </a:txBody>
                  <a:tcPr/>
                </a:tc>
              </a:tr>
              <a:tr h="370840">
                <a:tc>
                  <a:txBody>
                    <a:bodyPr/>
                    <a:lstStyle/>
                    <a:p>
                      <a:r>
                        <a:rPr lang="en-US" altLang="zh-CN" dirty="0" smtClean="0"/>
                        <a:t>XXX</a:t>
                      </a:r>
                      <a:endParaRPr lang="zh-CN" altLang="en-US" dirty="0"/>
                    </a:p>
                  </a:txBody>
                  <a:tcPr/>
                </a:tc>
                <a:tc>
                  <a:txBody>
                    <a:bodyPr/>
                    <a:lstStyle/>
                    <a:p>
                      <a:r>
                        <a:rPr lang="en-US" altLang="zh-CN" dirty="0" smtClean="0"/>
                        <a:t>XXX</a:t>
                      </a:r>
                      <a:r>
                        <a:rPr lang="zh-CN" altLang="en-US" dirty="0" smtClean="0"/>
                        <a:t>摩托车研究所所长 </a:t>
                      </a:r>
                      <a:endParaRPr lang="zh-CN" altLang="en-US" dirty="0"/>
                    </a:p>
                  </a:txBody>
                  <a:tcPr/>
                </a:tc>
                <a:tc>
                  <a:txBody>
                    <a:bodyPr/>
                    <a:lstStyle/>
                    <a:p>
                      <a:r>
                        <a:rPr lang="en-US" altLang="zh-CN" dirty="0" smtClean="0">
                          <a:hlinkClick r:id="rId4"/>
                        </a:rPr>
                        <a:t>xyz@abc.com</a:t>
                      </a:r>
                      <a:endParaRPr lang="zh-CN" altLang="en-US" dirty="0"/>
                    </a:p>
                  </a:txBody>
                  <a:tcPr/>
                </a:tc>
                <a:tc>
                  <a:txBody>
                    <a:bodyPr/>
                    <a:lstStyle/>
                    <a:p>
                      <a:r>
                        <a:rPr lang="en-US" altLang="zh-CN" dirty="0" smtClean="0"/>
                        <a:t>13900000000</a:t>
                      </a:r>
                      <a:endParaRPr lang="zh-CN" altLang="en-US" dirty="0"/>
                    </a:p>
                  </a:txBody>
                  <a:tcPr/>
                </a:tc>
                <a:tc>
                  <a:txBody>
                    <a:bodyPr/>
                    <a:lstStyle/>
                    <a:p>
                      <a:r>
                        <a:rPr lang="en-US" altLang="zh-CN" dirty="0" smtClean="0"/>
                        <a:t>021-00000000</a:t>
                      </a:r>
                      <a:endParaRPr lang="zh-CN" altLang="en-US" dirty="0"/>
                    </a:p>
                  </a:txBody>
                  <a:tcPr/>
                </a:tc>
              </a:tr>
              <a:tr h="370840">
                <a:tc>
                  <a:txBody>
                    <a:bodyPr/>
                    <a:lstStyle/>
                    <a:p>
                      <a:r>
                        <a:rPr lang="en-US" altLang="zh-CN" dirty="0" smtClean="0"/>
                        <a:t>XXX</a:t>
                      </a:r>
                      <a:endParaRPr lang="zh-CN" altLang="en-US" dirty="0"/>
                    </a:p>
                  </a:txBody>
                  <a:tcPr/>
                </a:tc>
                <a:tc>
                  <a:txBody>
                    <a:bodyPr/>
                    <a:lstStyle/>
                    <a:p>
                      <a:r>
                        <a:rPr lang="en-US" altLang="zh-CN" dirty="0" smtClean="0"/>
                        <a:t>XXX</a:t>
                      </a:r>
                      <a:r>
                        <a:rPr lang="zh-CN" altLang="en-US" dirty="0" smtClean="0"/>
                        <a:t>摩托车研究所 </a:t>
                      </a:r>
                      <a:r>
                        <a:rPr lang="en-US" altLang="zh-CN" dirty="0" smtClean="0"/>
                        <a:t>XX</a:t>
                      </a:r>
                      <a:r>
                        <a:rPr lang="zh-CN" altLang="en-US" dirty="0" smtClean="0"/>
                        <a:t>室</a:t>
                      </a:r>
                      <a:r>
                        <a:rPr lang="en-US" altLang="zh-CN" dirty="0" smtClean="0"/>
                        <a:t>XX</a:t>
                      </a:r>
                      <a:r>
                        <a:rPr lang="zh-CN" altLang="en-US" dirty="0" smtClean="0"/>
                        <a:t>项目主任设计师</a:t>
                      </a:r>
                      <a:endParaRPr lang="zh-CN" altLang="en-US" dirty="0"/>
                    </a:p>
                  </a:txBody>
                  <a:tcPr/>
                </a:tc>
                <a:tc>
                  <a:txBody>
                    <a:bodyPr/>
                    <a:lstStyle/>
                    <a:p>
                      <a:r>
                        <a:rPr lang="en-US" altLang="zh-CN" dirty="0" smtClean="0">
                          <a:hlinkClick r:id="rId5"/>
                        </a:rPr>
                        <a:t>zzz@abc.com</a:t>
                      </a:r>
                      <a:endParaRPr lang="zh-CN" altLang="en-US" dirty="0"/>
                    </a:p>
                  </a:txBody>
                  <a:tcPr/>
                </a:tc>
                <a:tc>
                  <a:txBody>
                    <a:bodyPr/>
                    <a:lstStyle/>
                    <a:p>
                      <a:r>
                        <a:rPr lang="en-US" altLang="zh-CN" dirty="0" smtClean="0"/>
                        <a:t>13933333333</a:t>
                      </a:r>
                      <a:endParaRPr lang="zh-CN" altLang="en-US" dirty="0"/>
                    </a:p>
                  </a:txBody>
                  <a:tcPr/>
                </a:tc>
                <a:tc>
                  <a:txBody>
                    <a:bodyPr/>
                    <a:lstStyle/>
                    <a:p>
                      <a:r>
                        <a:rPr lang="en-US" altLang="zh-CN" dirty="0" smtClean="0"/>
                        <a:t>021-22222222</a:t>
                      </a:r>
                      <a:endParaRPr lang="zh-CN" altLang="en-US" dirty="0"/>
                    </a:p>
                  </a:txBody>
                  <a:tcPr/>
                </a:tc>
              </a:tr>
              <a:tr h="370840">
                <a:tc>
                  <a:txBody>
                    <a:bodyPr/>
                    <a:lstStyle/>
                    <a:p>
                      <a:r>
                        <a:rPr lang="en-US" altLang="zh-CN" dirty="0" smtClean="0"/>
                        <a:t>XXX</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XXX</a:t>
                      </a:r>
                      <a:r>
                        <a:rPr lang="zh-CN" altLang="en-US" dirty="0" smtClean="0"/>
                        <a:t>摩托车研究所 </a:t>
                      </a:r>
                      <a:r>
                        <a:rPr lang="en-US" altLang="zh-CN" dirty="0" smtClean="0"/>
                        <a:t>XX</a:t>
                      </a:r>
                      <a:r>
                        <a:rPr lang="zh-CN" altLang="en-US" dirty="0" smtClean="0"/>
                        <a:t>室</a:t>
                      </a:r>
                      <a:r>
                        <a:rPr lang="en-US" altLang="zh-CN" dirty="0" smtClean="0"/>
                        <a:t>XX</a:t>
                      </a:r>
                      <a:r>
                        <a:rPr lang="zh-CN" altLang="en-US" dirty="0" smtClean="0"/>
                        <a:t>项目设计工程师</a:t>
                      </a:r>
                    </a:p>
                  </a:txBody>
                  <a:tcPr/>
                </a:tc>
                <a:tc>
                  <a:txBody>
                    <a:bodyPr/>
                    <a:lstStyle/>
                    <a:p>
                      <a:r>
                        <a:rPr lang="en-US" altLang="zh-CN" dirty="0" smtClean="0">
                          <a:hlinkClick r:id="rId6"/>
                        </a:rPr>
                        <a:t>xxx@abc.com</a:t>
                      </a:r>
                      <a:endParaRPr lang="zh-CN" altLang="en-US" dirty="0"/>
                    </a:p>
                  </a:txBody>
                  <a:tcPr/>
                </a:tc>
                <a:tc>
                  <a:txBody>
                    <a:bodyPr/>
                    <a:lstStyle/>
                    <a:p>
                      <a:r>
                        <a:rPr lang="en-US" altLang="zh-CN" dirty="0" smtClean="0"/>
                        <a:t>13922222222</a:t>
                      </a:r>
                      <a:endParaRPr lang="zh-CN" altLang="en-US" dirty="0"/>
                    </a:p>
                  </a:txBody>
                  <a:tcPr/>
                </a:tc>
                <a:tc>
                  <a:txBody>
                    <a:bodyPr/>
                    <a:lstStyle/>
                    <a:p>
                      <a:r>
                        <a:rPr lang="en-US" altLang="zh-CN" dirty="0" smtClean="0"/>
                        <a:t>021-33333333</a:t>
                      </a:r>
                      <a:endParaRPr lang="zh-CN" altLang="en-US" dirty="0"/>
                    </a:p>
                  </a:txBody>
                  <a:tcPr/>
                </a:tc>
              </a:tr>
            </a:tbl>
          </a:graphicData>
        </a:graphic>
      </p:graphicFrame>
    </p:spTree>
    <p:extLst>
      <p:ext uri="{BB962C8B-B14F-4D97-AF65-F5344CB8AC3E}">
        <p14:creationId xmlns:p14="http://schemas.microsoft.com/office/powerpoint/2010/main" xmlns="" val="1662812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内容占位符 5"/>
          <p:cNvSpPr>
            <a:spLocks noGrp="1"/>
          </p:cNvSpPr>
          <p:nvPr>
            <p:ph idx="1"/>
          </p:nvPr>
        </p:nvSpPr>
        <p:spPr>
          <a:xfrm>
            <a:off x="214282" y="1500174"/>
            <a:ext cx="8699737" cy="5029200"/>
          </a:xfrm>
        </p:spPr>
        <p:txBody>
          <a:bodyPr/>
          <a:lstStyle/>
          <a:p>
            <a:pPr marL="0" indent="0">
              <a:buNone/>
            </a:pPr>
            <a:r>
              <a:rPr lang="zh-CN" altLang="en-US" dirty="0" smtClean="0"/>
              <a:t>发动机连杆零件是摩托车发动机的关键零件之一。</a:t>
            </a:r>
            <a:endParaRPr lang="en-US" altLang="zh-CN" dirty="0" smtClean="0"/>
          </a:p>
          <a:p>
            <a:pPr marL="0" indent="0">
              <a:buNone/>
            </a:pPr>
            <a:r>
              <a:rPr lang="zh-CN" altLang="en-US" dirty="0" smtClean="0"/>
              <a:t>目前的连杆制造尺寸公差要求是根据多年的经验积累而指定的，在实际生产中，常常出现因连杆质量（重量）变化而导致发动机振动、噪声的变化，甚至影响整辆摩托车振动、噪声的变化，需要根据实际调整各个尺寸公差要求。</a:t>
            </a:r>
            <a:endParaRPr lang="en-US" altLang="zh-CN" dirty="0" smtClean="0"/>
          </a:p>
          <a:p>
            <a:pPr marL="0" indent="0">
              <a:buNone/>
            </a:pPr>
            <a:r>
              <a:rPr lang="zh-CN" altLang="en-US" dirty="0" smtClean="0"/>
              <a:t>之前没有有效的手段分析连杆的质量（重量）是如何随着尺寸公差变化，其分布规律如何等。也就无法进行下一步的动力学分析提供基础数据。</a:t>
            </a:r>
            <a:endParaRPr lang="zh-CN" altLang="en-US" dirty="0"/>
          </a:p>
        </p:txBody>
      </p:sp>
      <p:sp>
        <p:nvSpPr>
          <p:cNvPr id="5" name="标题 4"/>
          <p:cNvSpPr>
            <a:spLocks noGrp="1"/>
          </p:cNvSpPr>
          <p:nvPr>
            <p:ph type="title"/>
          </p:nvPr>
        </p:nvSpPr>
        <p:spPr>
          <a:xfrm>
            <a:off x="357158" y="928670"/>
            <a:ext cx="7612056" cy="457200"/>
          </a:xfrm>
        </p:spPr>
        <p:txBody>
          <a:bodyPr/>
          <a:lstStyle/>
          <a:p>
            <a:r>
              <a:rPr lang="zh-CN" altLang="en-US" dirty="0">
                <a:solidFill>
                  <a:schemeClr val="tx2">
                    <a:lumMod val="75000"/>
                  </a:schemeClr>
                </a:solidFill>
              </a:rPr>
              <a:t>本项目设计研究的</a:t>
            </a:r>
            <a:r>
              <a:rPr lang="zh-CN" altLang="en-US" dirty="0" smtClean="0">
                <a:solidFill>
                  <a:schemeClr val="tx2">
                    <a:lumMod val="75000"/>
                  </a:schemeClr>
                </a:solidFill>
              </a:rPr>
              <a:t>意义</a:t>
            </a:r>
            <a:endParaRPr lang="zh-CN" altLang="en-US" dirty="0">
              <a:solidFill>
                <a:schemeClr val="tx2">
                  <a:lumMod val="75000"/>
                </a:schemeClr>
              </a:solidFill>
            </a:endParaRPr>
          </a:p>
        </p:txBody>
      </p:sp>
    </p:spTree>
    <p:extLst>
      <p:ext uri="{BB962C8B-B14F-4D97-AF65-F5344CB8AC3E}">
        <p14:creationId xmlns:p14="http://schemas.microsoft.com/office/powerpoint/2010/main" xmlns="" val="7836324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内容占位符 5"/>
          <p:cNvSpPr>
            <a:spLocks noGrp="1"/>
          </p:cNvSpPr>
          <p:nvPr>
            <p:ph idx="1"/>
          </p:nvPr>
        </p:nvSpPr>
        <p:spPr>
          <a:xfrm>
            <a:off x="214282" y="1357298"/>
            <a:ext cx="8699737" cy="5029200"/>
          </a:xfrm>
        </p:spPr>
        <p:txBody>
          <a:bodyPr/>
          <a:lstStyle/>
          <a:p>
            <a:pPr marL="0" indent="0">
              <a:buNone/>
            </a:pPr>
            <a:r>
              <a:rPr lang="zh-CN" altLang="en-US" dirty="0" smtClean="0"/>
              <a:t>通过本研究得到以下成果：</a:t>
            </a:r>
            <a:endParaRPr lang="en-US" altLang="zh-CN" dirty="0" smtClean="0"/>
          </a:p>
          <a:p>
            <a:pPr marL="0" indent="0">
              <a:buNone/>
            </a:pPr>
            <a:r>
              <a:rPr lang="zh-CN" altLang="en-US" dirty="0" smtClean="0"/>
              <a:t>一、清楚某尺寸变化，连杆质量（重量）的变化规律。了解哪些尺寸对于质量变化敏感度更高，亦即控制公差对质量变化更有效。</a:t>
            </a:r>
            <a:endParaRPr lang="en-US" altLang="zh-CN" dirty="0" smtClean="0"/>
          </a:p>
          <a:p>
            <a:pPr marL="0" indent="0">
              <a:buNone/>
            </a:pPr>
            <a:r>
              <a:rPr lang="zh-CN" altLang="en-US" dirty="0" smtClean="0"/>
              <a:t>二、清楚所有影响尺寸在公差范围内变化时，质量（重量）的变化范围和概率分布情况。</a:t>
            </a:r>
            <a:endParaRPr lang="en-US" altLang="zh-CN" dirty="0" smtClean="0"/>
          </a:p>
          <a:p>
            <a:pPr marL="0" indent="0">
              <a:buNone/>
            </a:pPr>
            <a:r>
              <a:rPr lang="zh-CN" altLang="en-US" dirty="0" smtClean="0"/>
              <a:t>三、为</a:t>
            </a:r>
            <a:r>
              <a:rPr lang="zh-CN" altLang="en-US" dirty="0"/>
              <a:t>后续动力学分析</a:t>
            </a:r>
            <a:r>
              <a:rPr lang="zh-CN" altLang="en-US" dirty="0" smtClean="0"/>
              <a:t>提供基础数据。</a:t>
            </a:r>
            <a:endParaRPr lang="en-US" altLang="zh-CN" dirty="0" smtClean="0"/>
          </a:p>
          <a:p>
            <a:pPr marL="0" indent="0">
              <a:buNone/>
            </a:pPr>
            <a:r>
              <a:rPr lang="zh-CN" altLang="en-US" dirty="0" smtClean="0"/>
              <a:t>四、探讨了基于工艺实际尺寸数值测量统计，研究</a:t>
            </a:r>
            <a:r>
              <a:rPr lang="zh-CN" altLang="en-US" dirty="0"/>
              <a:t>质量（重量）的变化范围和概率分布情况</a:t>
            </a:r>
            <a:r>
              <a:rPr lang="zh-CN" altLang="en-US" dirty="0" smtClean="0"/>
              <a:t>。</a:t>
            </a:r>
            <a:endParaRPr lang="en-US" altLang="zh-CN" dirty="0" smtClean="0"/>
          </a:p>
          <a:p>
            <a:pPr marL="0" indent="0">
              <a:buNone/>
            </a:pPr>
            <a:r>
              <a:rPr lang="zh-CN" altLang="en-US" dirty="0"/>
              <a:t>五、设计优化</a:t>
            </a:r>
            <a:endParaRPr lang="en-US" altLang="zh-CN" dirty="0"/>
          </a:p>
          <a:p>
            <a:endParaRPr lang="en-US" altLang="zh-CN" dirty="0"/>
          </a:p>
          <a:p>
            <a:endParaRPr lang="zh-CN" altLang="en-US" dirty="0"/>
          </a:p>
        </p:txBody>
      </p:sp>
      <p:sp>
        <p:nvSpPr>
          <p:cNvPr id="5" name="标题 4"/>
          <p:cNvSpPr>
            <a:spLocks noGrp="1"/>
          </p:cNvSpPr>
          <p:nvPr>
            <p:ph type="title"/>
          </p:nvPr>
        </p:nvSpPr>
        <p:spPr>
          <a:xfrm>
            <a:off x="357158" y="857232"/>
            <a:ext cx="7612056" cy="457200"/>
          </a:xfrm>
        </p:spPr>
        <p:txBody>
          <a:bodyPr/>
          <a:lstStyle/>
          <a:p>
            <a:r>
              <a:rPr lang="zh-CN" altLang="en-US" dirty="0">
                <a:solidFill>
                  <a:schemeClr val="tx2">
                    <a:lumMod val="75000"/>
                  </a:schemeClr>
                </a:solidFill>
              </a:rPr>
              <a:t>项目研究成果</a:t>
            </a:r>
            <a:r>
              <a:rPr lang="zh-CN" altLang="en-US" dirty="0" smtClean="0">
                <a:solidFill>
                  <a:schemeClr val="tx2">
                    <a:lumMod val="75000"/>
                  </a:schemeClr>
                </a:solidFill>
              </a:rPr>
              <a:t>简介</a:t>
            </a:r>
            <a:endParaRPr lang="zh-CN" altLang="en-US" dirty="0">
              <a:solidFill>
                <a:schemeClr val="tx2">
                  <a:lumMod val="75000"/>
                </a:schemeClr>
              </a:solidFill>
            </a:endParaRPr>
          </a:p>
        </p:txBody>
      </p:sp>
    </p:spTree>
    <p:extLst>
      <p:ext uri="{BB962C8B-B14F-4D97-AF65-F5344CB8AC3E}">
        <p14:creationId xmlns:p14="http://schemas.microsoft.com/office/powerpoint/2010/main" xmlns="" val="7836324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idx="1"/>
          </p:nvPr>
        </p:nvSpPr>
        <p:spPr>
          <a:xfrm>
            <a:off x="219457" y="1714488"/>
            <a:ext cx="6326872" cy="4695456"/>
          </a:xfrm>
        </p:spPr>
        <p:txBody>
          <a:bodyPr/>
          <a:lstStyle/>
          <a:p>
            <a:r>
              <a:rPr lang="zh-CN" altLang="en-US" dirty="0"/>
              <a:t>设定</a:t>
            </a:r>
            <a:r>
              <a:rPr lang="zh-CN" altLang="en-US" dirty="0" smtClean="0"/>
              <a:t>某公差实际几何尺寸的几何模型。进行后续如质量计算、干涉检查等。</a:t>
            </a:r>
            <a:endParaRPr lang="zh-CN" altLang="en-US" dirty="0"/>
          </a:p>
        </p:txBody>
      </p:sp>
      <p:sp>
        <p:nvSpPr>
          <p:cNvPr id="3" name="标题 2"/>
          <p:cNvSpPr>
            <a:spLocks noGrp="1"/>
          </p:cNvSpPr>
          <p:nvPr>
            <p:ph type="title"/>
          </p:nvPr>
        </p:nvSpPr>
        <p:spPr>
          <a:xfrm>
            <a:off x="357158" y="785794"/>
            <a:ext cx="7612056" cy="457200"/>
          </a:xfrm>
        </p:spPr>
        <p:txBody>
          <a:bodyPr/>
          <a:lstStyle/>
          <a:p>
            <a:r>
              <a:rPr lang="en-US" altLang="zh-CN" dirty="0">
                <a:solidFill>
                  <a:schemeClr val="tx2">
                    <a:lumMod val="75000"/>
                  </a:schemeClr>
                </a:solidFill>
              </a:rPr>
              <a:t>Creo</a:t>
            </a:r>
            <a:r>
              <a:rPr lang="zh-CN" altLang="en-US" dirty="0">
                <a:solidFill>
                  <a:schemeClr val="tx2">
                    <a:lumMod val="75000"/>
                  </a:schemeClr>
                </a:solidFill>
              </a:rPr>
              <a:t>相关议题及研究阶段结果</a:t>
            </a:r>
          </a:p>
        </p:txBody>
      </p:sp>
      <p:sp>
        <p:nvSpPr>
          <p:cNvPr id="4" name="副标题 3"/>
          <p:cNvSpPr>
            <a:spLocks noGrp="1"/>
          </p:cNvSpPr>
          <p:nvPr>
            <p:ph type="subTitle" idx="15"/>
          </p:nvPr>
        </p:nvSpPr>
        <p:spPr>
          <a:xfrm>
            <a:off x="214282" y="1285860"/>
            <a:ext cx="8695944" cy="338328"/>
          </a:xfrm>
        </p:spPr>
        <p:txBody>
          <a:bodyPr/>
          <a:lstStyle/>
          <a:p>
            <a:r>
              <a:rPr lang="zh-CN" altLang="en-US" dirty="0" smtClean="0"/>
              <a:t>议题一、对设计尺寸中公差具体几何尺寸的设定</a:t>
            </a:r>
            <a:endParaRPr lang="zh-CN" alt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58082" y="3857628"/>
            <a:ext cx="1066800" cy="2201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0034" y="2357430"/>
            <a:ext cx="5646737" cy="3970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786578" y="2285992"/>
            <a:ext cx="1812925" cy="1202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a:off x="285720" y="6429396"/>
            <a:ext cx="8424936" cy="215444"/>
          </a:xfrm>
          <a:prstGeom prst="rect">
            <a:avLst/>
          </a:prstGeom>
          <a:noFill/>
        </p:spPr>
        <p:txBody>
          <a:bodyPr wrap="square" lIns="0" tIns="0" rIns="0" bIns="0" rtlCol="0">
            <a:spAutoFit/>
          </a:bodyPr>
          <a:lstStyle/>
          <a:p>
            <a:r>
              <a:rPr lang="zh-CN" altLang="en-US" sz="1400" dirty="0" smtClean="0"/>
              <a:t>注：具体零件见附带的 </a:t>
            </a:r>
            <a:r>
              <a:rPr lang="en-US" altLang="zh-CN" sz="1400" dirty="0" err="1" smtClean="0"/>
              <a:t>liangan.prt</a:t>
            </a:r>
            <a:r>
              <a:rPr lang="zh-CN" altLang="en-US" sz="1400" dirty="0" smtClean="0"/>
              <a:t>模型，尺寸公差、研究分析数据等都包含在内。</a:t>
            </a:r>
          </a:p>
        </p:txBody>
      </p:sp>
    </p:spTree>
    <p:extLst>
      <p:ext uri="{BB962C8B-B14F-4D97-AF65-F5344CB8AC3E}">
        <p14:creationId xmlns:p14="http://schemas.microsoft.com/office/powerpoint/2010/main" xmlns="" val="3331750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idx="1"/>
          </p:nvPr>
        </p:nvSpPr>
        <p:spPr>
          <a:xfrm>
            <a:off x="214282" y="1643050"/>
            <a:ext cx="5720696" cy="1544200"/>
          </a:xfrm>
        </p:spPr>
        <p:txBody>
          <a:bodyPr/>
          <a:lstStyle/>
          <a:p>
            <a:r>
              <a:rPr lang="zh-CN" altLang="en-US" dirty="0" smtClean="0"/>
              <a:t>分析某尺寸变化（公差范围或给定范围）对重量变化的影响曲线</a:t>
            </a:r>
            <a:endParaRPr lang="zh-CN" altLang="en-US" dirty="0"/>
          </a:p>
        </p:txBody>
      </p:sp>
      <p:sp>
        <p:nvSpPr>
          <p:cNvPr id="3" name="标题 2"/>
          <p:cNvSpPr>
            <a:spLocks noGrp="1"/>
          </p:cNvSpPr>
          <p:nvPr>
            <p:ph type="title"/>
          </p:nvPr>
        </p:nvSpPr>
        <p:spPr>
          <a:xfrm>
            <a:off x="357158" y="785794"/>
            <a:ext cx="7612056" cy="457200"/>
          </a:xfrm>
        </p:spPr>
        <p:txBody>
          <a:bodyPr/>
          <a:lstStyle/>
          <a:p>
            <a:r>
              <a:rPr lang="en-US" altLang="zh-CN" dirty="0">
                <a:solidFill>
                  <a:schemeClr val="tx2">
                    <a:lumMod val="75000"/>
                  </a:schemeClr>
                </a:solidFill>
              </a:rPr>
              <a:t>Creo</a:t>
            </a:r>
            <a:r>
              <a:rPr lang="zh-CN" altLang="en-US" dirty="0">
                <a:solidFill>
                  <a:schemeClr val="tx2">
                    <a:lumMod val="75000"/>
                  </a:schemeClr>
                </a:solidFill>
              </a:rPr>
              <a:t>相关议题及研究阶段结果</a:t>
            </a:r>
          </a:p>
        </p:txBody>
      </p:sp>
      <p:sp>
        <p:nvSpPr>
          <p:cNvPr id="4" name="副标题 3"/>
          <p:cNvSpPr>
            <a:spLocks noGrp="1"/>
          </p:cNvSpPr>
          <p:nvPr>
            <p:ph type="subTitle" idx="15"/>
          </p:nvPr>
        </p:nvSpPr>
        <p:spPr>
          <a:xfrm>
            <a:off x="214282" y="1285860"/>
            <a:ext cx="8695944" cy="338328"/>
          </a:xfrm>
        </p:spPr>
        <p:txBody>
          <a:bodyPr/>
          <a:lstStyle/>
          <a:p>
            <a:r>
              <a:rPr lang="zh-CN" altLang="en-US" dirty="0" smtClean="0"/>
              <a:t>议题二、单尺寸变化对重量变化敏感度的分析</a:t>
            </a:r>
            <a:endParaRPr lang="zh-CN" alt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21214" y="1412775"/>
            <a:ext cx="1852613" cy="922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7158" y="2346846"/>
            <a:ext cx="5040560" cy="4511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684738" y="2492896"/>
            <a:ext cx="1325563" cy="3954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8714558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idx="1"/>
          </p:nvPr>
        </p:nvSpPr>
        <p:spPr>
          <a:xfrm>
            <a:off x="219456" y="1571612"/>
            <a:ext cx="8699737" cy="4838332"/>
          </a:xfrm>
        </p:spPr>
        <p:txBody>
          <a:bodyPr/>
          <a:lstStyle/>
          <a:p>
            <a:r>
              <a:rPr lang="zh-CN" altLang="en-US" dirty="0" smtClean="0"/>
              <a:t>设定多尺寸变化时，零件重量变化的情况</a:t>
            </a:r>
            <a:endParaRPr lang="zh-CN" altLang="en-US" dirty="0"/>
          </a:p>
        </p:txBody>
      </p:sp>
      <p:sp>
        <p:nvSpPr>
          <p:cNvPr id="3" name="标题 2"/>
          <p:cNvSpPr>
            <a:spLocks noGrp="1"/>
          </p:cNvSpPr>
          <p:nvPr>
            <p:ph type="title"/>
          </p:nvPr>
        </p:nvSpPr>
        <p:spPr>
          <a:xfrm>
            <a:off x="285720" y="785794"/>
            <a:ext cx="7612056" cy="457200"/>
          </a:xfrm>
        </p:spPr>
        <p:txBody>
          <a:bodyPr/>
          <a:lstStyle/>
          <a:p>
            <a:r>
              <a:rPr lang="en-US" altLang="zh-CN" dirty="0">
                <a:solidFill>
                  <a:schemeClr val="tx2">
                    <a:lumMod val="75000"/>
                  </a:schemeClr>
                </a:solidFill>
              </a:rPr>
              <a:t>Creo</a:t>
            </a:r>
            <a:r>
              <a:rPr lang="zh-CN" altLang="en-US" dirty="0">
                <a:solidFill>
                  <a:schemeClr val="tx2">
                    <a:lumMod val="75000"/>
                  </a:schemeClr>
                </a:solidFill>
              </a:rPr>
              <a:t>相关议题及研究阶段结果</a:t>
            </a:r>
          </a:p>
        </p:txBody>
      </p:sp>
      <p:sp>
        <p:nvSpPr>
          <p:cNvPr id="4" name="副标题 3"/>
          <p:cNvSpPr>
            <a:spLocks noGrp="1"/>
          </p:cNvSpPr>
          <p:nvPr>
            <p:ph type="subTitle" idx="15"/>
          </p:nvPr>
        </p:nvSpPr>
        <p:spPr>
          <a:xfrm>
            <a:off x="214282" y="1214422"/>
            <a:ext cx="8695944" cy="338328"/>
          </a:xfrm>
        </p:spPr>
        <p:txBody>
          <a:bodyPr/>
          <a:lstStyle/>
          <a:p>
            <a:r>
              <a:rPr lang="zh-CN" altLang="en-US" dirty="0" smtClean="0"/>
              <a:t>议题三、多目标设计研究</a:t>
            </a:r>
            <a:endParaRPr lang="zh-CN" alt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907881" y="1039594"/>
            <a:ext cx="1852613" cy="922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07881" y="2204864"/>
            <a:ext cx="1852613"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071934" y="2143116"/>
            <a:ext cx="2501681" cy="4502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28596" y="2000240"/>
            <a:ext cx="3238525" cy="2262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7175" name="Picture 7"/>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28596" y="4286256"/>
            <a:ext cx="3214711" cy="2386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7176" name="Picture 8"/>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660232" y="3272807"/>
            <a:ext cx="2347913" cy="3330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970984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title"/>
          </p:nvPr>
        </p:nvSpPr>
        <p:spPr>
          <a:xfrm>
            <a:off x="285720" y="857232"/>
            <a:ext cx="7612056" cy="457200"/>
          </a:xfrm>
        </p:spPr>
        <p:txBody>
          <a:bodyPr/>
          <a:lstStyle/>
          <a:p>
            <a:r>
              <a:rPr lang="en-US" altLang="zh-CN" dirty="0">
                <a:solidFill>
                  <a:schemeClr val="tx2">
                    <a:lumMod val="75000"/>
                  </a:schemeClr>
                </a:solidFill>
              </a:rPr>
              <a:t>Creo</a:t>
            </a:r>
            <a:r>
              <a:rPr lang="zh-CN" altLang="en-US" dirty="0">
                <a:solidFill>
                  <a:schemeClr val="tx2">
                    <a:lumMod val="75000"/>
                  </a:schemeClr>
                </a:solidFill>
              </a:rPr>
              <a:t>相关议题及研究阶段结果</a:t>
            </a:r>
          </a:p>
        </p:txBody>
      </p:sp>
      <p:sp>
        <p:nvSpPr>
          <p:cNvPr id="4" name="副标题 3"/>
          <p:cNvSpPr>
            <a:spLocks noGrp="1"/>
          </p:cNvSpPr>
          <p:nvPr>
            <p:ph type="subTitle" idx="15"/>
          </p:nvPr>
        </p:nvSpPr>
        <p:spPr>
          <a:xfrm>
            <a:off x="285720" y="1428736"/>
            <a:ext cx="8695944" cy="338328"/>
          </a:xfrm>
        </p:spPr>
        <p:txBody>
          <a:bodyPr/>
          <a:lstStyle/>
          <a:p>
            <a:r>
              <a:rPr lang="zh-CN" altLang="en-US" dirty="0" smtClean="0"/>
              <a:t>议题四、根据实际工艺统计数据，得到目标重量的分布统计</a:t>
            </a:r>
            <a:endParaRPr lang="zh-CN" altLang="en-US"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072330" y="1643050"/>
            <a:ext cx="1852613" cy="9223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45964" y="2571744"/>
            <a:ext cx="3963238" cy="4107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7"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28926" y="1857364"/>
            <a:ext cx="1574682" cy="1309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14282" y="1785926"/>
            <a:ext cx="1728193" cy="1401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9" name="Picture 7"/>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214546" y="1785926"/>
            <a:ext cx="742950" cy="140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55939" y="3214686"/>
            <a:ext cx="4392843" cy="34617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ounded Rectangle 30"/>
          <p:cNvSpPr/>
          <p:nvPr/>
        </p:nvSpPr>
        <p:spPr>
          <a:xfrm>
            <a:off x="416071" y="6261276"/>
            <a:ext cx="8286750" cy="4286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GB" sz="1900" dirty="0">
                <a:solidFill>
                  <a:srgbClr val="FF0000"/>
                </a:solidFill>
                <a:latin typeface="新宋体" pitchFamily="49" charset="-122"/>
                <a:ea typeface="新宋体" pitchFamily="49" charset="-122"/>
              </a:rPr>
              <a:t>支持</a:t>
            </a:r>
            <a:r>
              <a:rPr lang="en-GB" altLang="zh-CN" sz="1900" dirty="0">
                <a:solidFill>
                  <a:srgbClr val="FF0000"/>
                </a:solidFill>
                <a:latin typeface="新宋体" pitchFamily="49" charset="-122"/>
                <a:ea typeface="新宋体" pitchFamily="49" charset="-122"/>
              </a:rPr>
              <a:t>6</a:t>
            </a:r>
            <a:r>
              <a:rPr lang="zh-CN" altLang="en-GB" sz="1900" dirty="0">
                <a:solidFill>
                  <a:srgbClr val="FF0000"/>
                </a:solidFill>
                <a:latin typeface="新宋体" pitchFamily="49" charset="-122"/>
                <a:ea typeface="新宋体" pitchFamily="49" charset="-122"/>
              </a:rPr>
              <a:t>西格玛、战略设计规划和根本原因分析</a:t>
            </a:r>
            <a:endParaRPr lang="zh-CN" altLang="en-US" dirty="0">
              <a:latin typeface="新宋体" pitchFamily="49" charset="-122"/>
              <a:ea typeface="新宋体" pitchFamily="49" charset="-122"/>
            </a:endParaRPr>
          </a:p>
        </p:txBody>
      </p:sp>
    </p:spTree>
    <p:extLst>
      <p:ext uri="{BB962C8B-B14F-4D97-AF65-F5344CB8AC3E}">
        <p14:creationId xmlns:p14="http://schemas.microsoft.com/office/powerpoint/2010/main" xmlns="" val="1752318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6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Corporate template 2012 pptx">
  <a:themeElements>
    <a:clrScheme name="Lippencott">
      <a:dk1>
        <a:srgbClr val="53565A"/>
      </a:dk1>
      <a:lt1>
        <a:srgbClr val="FFFFFF"/>
      </a:lt1>
      <a:dk2>
        <a:srgbClr val="E57200"/>
      </a:dk2>
      <a:lt2>
        <a:srgbClr val="236192"/>
      </a:lt2>
      <a:accent1>
        <a:srgbClr val="009CDE"/>
      </a:accent1>
      <a:accent2>
        <a:srgbClr val="84BD00"/>
      </a:accent2>
      <a:accent3>
        <a:srgbClr val="00857D"/>
      </a:accent3>
      <a:accent4>
        <a:srgbClr val="EFA615"/>
      </a:accent4>
      <a:accent5>
        <a:srgbClr val="912F46"/>
      </a:accent5>
      <a:accent6>
        <a:srgbClr val="C8C9C7"/>
      </a:accent6>
      <a:hlink>
        <a:srgbClr val="8A204B"/>
      </a:hlink>
      <a:folHlink>
        <a:srgbClr val="833177"/>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smtClean="0"/>
        </a:defPPr>
      </a:lstStyle>
    </a:txDef>
  </a:objectDefaults>
  <a:extraClrSchemeLst/>
  <a:extLst>
    <a:ext uri="{05A4C25C-085E-4340-85A3-A5531E510DB2}">
      <thm15:themeFamily xmlns:thm15="http://schemas.microsoft.com/office/thememl/2012/main" xmlns="" name="Corporate template 2012 pptx" id="{583B800D-3282-4439-803C-86836F212402}" vid="{BDA6DA43-B66F-47C6-8C59-0EDC2D42207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ippencott">
    <a:dk1>
      <a:srgbClr val="53565A"/>
    </a:dk1>
    <a:lt1>
      <a:srgbClr val="FFFFFF"/>
    </a:lt1>
    <a:dk2>
      <a:srgbClr val="E57200"/>
    </a:dk2>
    <a:lt2>
      <a:srgbClr val="236192"/>
    </a:lt2>
    <a:accent1>
      <a:srgbClr val="009CDE"/>
    </a:accent1>
    <a:accent2>
      <a:srgbClr val="84BD00"/>
    </a:accent2>
    <a:accent3>
      <a:srgbClr val="00857D"/>
    </a:accent3>
    <a:accent4>
      <a:srgbClr val="EFA615"/>
    </a:accent4>
    <a:accent5>
      <a:srgbClr val="912F46"/>
    </a:accent5>
    <a:accent6>
      <a:srgbClr val="C8C9C7"/>
    </a:accent6>
    <a:hlink>
      <a:srgbClr val="8A204B"/>
    </a:hlink>
    <a:folHlink>
      <a:srgbClr val="833177"/>
    </a:folHlink>
  </a:clrScheme>
</a:themeOverride>
</file>

<file path=ppt/theme/themeOverride10.xml><?xml version="1.0" encoding="utf-8"?>
<a:themeOverride xmlns:a="http://schemas.openxmlformats.org/drawingml/2006/main">
  <a:clrScheme name="Lippencott">
    <a:dk1>
      <a:srgbClr val="53565A"/>
    </a:dk1>
    <a:lt1>
      <a:srgbClr val="FFFFFF"/>
    </a:lt1>
    <a:dk2>
      <a:srgbClr val="E57200"/>
    </a:dk2>
    <a:lt2>
      <a:srgbClr val="236192"/>
    </a:lt2>
    <a:accent1>
      <a:srgbClr val="009CDE"/>
    </a:accent1>
    <a:accent2>
      <a:srgbClr val="84BD00"/>
    </a:accent2>
    <a:accent3>
      <a:srgbClr val="00857D"/>
    </a:accent3>
    <a:accent4>
      <a:srgbClr val="EFA615"/>
    </a:accent4>
    <a:accent5>
      <a:srgbClr val="912F46"/>
    </a:accent5>
    <a:accent6>
      <a:srgbClr val="C8C9C7"/>
    </a:accent6>
    <a:hlink>
      <a:srgbClr val="8A204B"/>
    </a:hlink>
    <a:folHlink>
      <a:srgbClr val="833177"/>
    </a:folHlink>
  </a:clrScheme>
</a:themeOverride>
</file>

<file path=ppt/theme/themeOverride11.xml><?xml version="1.0" encoding="utf-8"?>
<a:themeOverride xmlns:a="http://schemas.openxmlformats.org/drawingml/2006/main">
  <a:clrScheme name="Lippencott">
    <a:dk1>
      <a:srgbClr val="53565A"/>
    </a:dk1>
    <a:lt1>
      <a:srgbClr val="FFFFFF"/>
    </a:lt1>
    <a:dk2>
      <a:srgbClr val="E57200"/>
    </a:dk2>
    <a:lt2>
      <a:srgbClr val="236192"/>
    </a:lt2>
    <a:accent1>
      <a:srgbClr val="009CDE"/>
    </a:accent1>
    <a:accent2>
      <a:srgbClr val="84BD00"/>
    </a:accent2>
    <a:accent3>
      <a:srgbClr val="00857D"/>
    </a:accent3>
    <a:accent4>
      <a:srgbClr val="EFA615"/>
    </a:accent4>
    <a:accent5>
      <a:srgbClr val="912F46"/>
    </a:accent5>
    <a:accent6>
      <a:srgbClr val="C8C9C7"/>
    </a:accent6>
    <a:hlink>
      <a:srgbClr val="8A204B"/>
    </a:hlink>
    <a:folHlink>
      <a:srgbClr val="833177"/>
    </a:folHlink>
  </a:clrScheme>
</a:themeOverride>
</file>

<file path=ppt/theme/themeOverride2.xml><?xml version="1.0" encoding="utf-8"?>
<a:themeOverride xmlns:a="http://schemas.openxmlformats.org/drawingml/2006/main">
  <a:clrScheme name="Lippencott">
    <a:dk1>
      <a:srgbClr val="53565A"/>
    </a:dk1>
    <a:lt1>
      <a:srgbClr val="FFFFFF"/>
    </a:lt1>
    <a:dk2>
      <a:srgbClr val="E57200"/>
    </a:dk2>
    <a:lt2>
      <a:srgbClr val="236192"/>
    </a:lt2>
    <a:accent1>
      <a:srgbClr val="009CDE"/>
    </a:accent1>
    <a:accent2>
      <a:srgbClr val="84BD00"/>
    </a:accent2>
    <a:accent3>
      <a:srgbClr val="00857D"/>
    </a:accent3>
    <a:accent4>
      <a:srgbClr val="EFA615"/>
    </a:accent4>
    <a:accent5>
      <a:srgbClr val="912F46"/>
    </a:accent5>
    <a:accent6>
      <a:srgbClr val="C8C9C7"/>
    </a:accent6>
    <a:hlink>
      <a:srgbClr val="8A204B"/>
    </a:hlink>
    <a:folHlink>
      <a:srgbClr val="833177"/>
    </a:folHlink>
  </a:clrScheme>
</a:themeOverride>
</file>

<file path=ppt/theme/themeOverride3.xml><?xml version="1.0" encoding="utf-8"?>
<a:themeOverride xmlns:a="http://schemas.openxmlformats.org/drawingml/2006/main">
  <a:clrScheme name="Lippencott">
    <a:dk1>
      <a:srgbClr val="53565A"/>
    </a:dk1>
    <a:lt1>
      <a:srgbClr val="FFFFFF"/>
    </a:lt1>
    <a:dk2>
      <a:srgbClr val="E57200"/>
    </a:dk2>
    <a:lt2>
      <a:srgbClr val="236192"/>
    </a:lt2>
    <a:accent1>
      <a:srgbClr val="009CDE"/>
    </a:accent1>
    <a:accent2>
      <a:srgbClr val="84BD00"/>
    </a:accent2>
    <a:accent3>
      <a:srgbClr val="00857D"/>
    </a:accent3>
    <a:accent4>
      <a:srgbClr val="EFA615"/>
    </a:accent4>
    <a:accent5>
      <a:srgbClr val="912F46"/>
    </a:accent5>
    <a:accent6>
      <a:srgbClr val="C8C9C7"/>
    </a:accent6>
    <a:hlink>
      <a:srgbClr val="8A204B"/>
    </a:hlink>
    <a:folHlink>
      <a:srgbClr val="833177"/>
    </a:folHlink>
  </a:clrScheme>
</a:themeOverride>
</file>

<file path=ppt/theme/themeOverride4.xml><?xml version="1.0" encoding="utf-8"?>
<a:themeOverride xmlns:a="http://schemas.openxmlformats.org/drawingml/2006/main">
  <a:clrScheme name="Lippencott">
    <a:dk1>
      <a:srgbClr val="53565A"/>
    </a:dk1>
    <a:lt1>
      <a:srgbClr val="FFFFFF"/>
    </a:lt1>
    <a:dk2>
      <a:srgbClr val="E57200"/>
    </a:dk2>
    <a:lt2>
      <a:srgbClr val="236192"/>
    </a:lt2>
    <a:accent1>
      <a:srgbClr val="009CDE"/>
    </a:accent1>
    <a:accent2>
      <a:srgbClr val="84BD00"/>
    </a:accent2>
    <a:accent3>
      <a:srgbClr val="00857D"/>
    </a:accent3>
    <a:accent4>
      <a:srgbClr val="EFA615"/>
    </a:accent4>
    <a:accent5>
      <a:srgbClr val="912F46"/>
    </a:accent5>
    <a:accent6>
      <a:srgbClr val="C8C9C7"/>
    </a:accent6>
    <a:hlink>
      <a:srgbClr val="8A204B"/>
    </a:hlink>
    <a:folHlink>
      <a:srgbClr val="833177"/>
    </a:folHlink>
  </a:clrScheme>
</a:themeOverride>
</file>

<file path=ppt/theme/themeOverride5.xml><?xml version="1.0" encoding="utf-8"?>
<a:themeOverride xmlns:a="http://schemas.openxmlformats.org/drawingml/2006/main">
  <a:clrScheme name="Lippencott">
    <a:dk1>
      <a:srgbClr val="53565A"/>
    </a:dk1>
    <a:lt1>
      <a:srgbClr val="FFFFFF"/>
    </a:lt1>
    <a:dk2>
      <a:srgbClr val="E57200"/>
    </a:dk2>
    <a:lt2>
      <a:srgbClr val="236192"/>
    </a:lt2>
    <a:accent1>
      <a:srgbClr val="009CDE"/>
    </a:accent1>
    <a:accent2>
      <a:srgbClr val="84BD00"/>
    </a:accent2>
    <a:accent3>
      <a:srgbClr val="00857D"/>
    </a:accent3>
    <a:accent4>
      <a:srgbClr val="EFA615"/>
    </a:accent4>
    <a:accent5>
      <a:srgbClr val="912F46"/>
    </a:accent5>
    <a:accent6>
      <a:srgbClr val="C8C9C7"/>
    </a:accent6>
    <a:hlink>
      <a:srgbClr val="8A204B"/>
    </a:hlink>
    <a:folHlink>
      <a:srgbClr val="833177"/>
    </a:folHlink>
  </a:clrScheme>
</a:themeOverride>
</file>

<file path=ppt/theme/themeOverride6.xml><?xml version="1.0" encoding="utf-8"?>
<a:themeOverride xmlns:a="http://schemas.openxmlformats.org/drawingml/2006/main">
  <a:clrScheme name="Lippencott">
    <a:dk1>
      <a:srgbClr val="53565A"/>
    </a:dk1>
    <a:lt1>
      <a:srgbClr val="FFFFFF"/>
    </a:lt1>
    <a:dk2>
      <a:srgbClr val="E57200"/>
    </a:dk2>
    <a:lt2>
      <a:srgbClr val="236192"/>
    </a:lt2>
    <a:accent1>
      <a:srgbClr val="009CDE"/>
    </a:accent1>
    <a:accent2>
      <a:srgbClr val="84BD00"/>
    </a:accent2>
    <a:accent3>
      <a:srgbClr val="00857D"/>
    </a:accent3>
    <a:accent4>
      <a:srgbClr val="EFA615"/>
    </a:accent4>
    <a:accent5>
      <a:srgbClr val="912F46"/>
    </a:accent5>
    <a:accent6>
      <a:srgbClr val="C8C9C7"/>
    </a:accent6>
    <a:hlink>
      <a:srgbClr val="8A204B"/>
    </a:hlink>
    <a:folHlink>
      <a:srgbClr val="833177"/>
    </a:folHlink>
  </a:clrScheme>
</a:themeOverride>
</file>

<file path=ppt/theme/themeOverride7.xml><?xml version="1.0" encoding="utf-8"?>
<a:themeOverride xmlns:a="http://schemas.openxmlformats.org/drawingml/2006/main">
  <a:clrScheme name="Lippencott">
    <a:dk1>
      <a:srgbClr val="53565A"/>
    </a:dk1>
    <a:lt1>
      <a:srgbClr val="FFFFFF"/>
    </a:lt1>
    <a:dk2>
      <a:srgbClr val="E57200"/>
    </a:dk2>
    <a:lt2>
      <a:srgbClr val="236192"/>
    </a:lt2>
    <a:accent1>
      <a:srgbClr val="009CDE"/>
    </a:accent1>
    <a:accent2>
      <a:srgbClr val="84BD00"/>
    </a:accent2>
    <a:accent3>
      <a:srgbClr val="00857D"/>
    </a:accent3>
    <a:accent4>
      <a:srgbClr val="EFA615"/>
    </a:accent4>
    <a:accent5>
      <a:srgbClr val="912F46"/>
    </a:accent5>
    <a:accent6>
      <a:srgbClr val="C8C9C7"/>
    </a:accent6>
    <a:hlink>
      <a:srgbClr val="8A204B"/>
    </a:hlink>
    <a:folHlink>
      <a:srgbClr val="833177"/>
    </a:folHlink>
  </a:clrScheme>
</a:themeOverride>
</file>

<file path=ppt/theme/themeOverride8.xml><?xml version="1.0" encoding="utf-8"?>
<a:themeOverride xmlns:a="http://schemas.openxmlformats.org/drawingml/2006/main">
  <a:clrScheme name="Lippencott">
    <a:dk1>
      <a:srgbClr val="53565A"/>
    </a:dk1>
    <a:lt1>
      <a:srgbClr val="FFFFFF"/>
    </a:lt1>
    <a:dk2>
      <a:srgbClr val="E57200"/>
    </a:dk2>
    <a:lt2>
      <a:srgbClr val="236192"/>
    </a:lt2>
    <a:accent1>
      <a:srgbClr val="009CDE"/>
    </a:accent1>
    <a:accent2>
      <a:srgbClr val="84BD00"/>
    </a:accent2>
    <a:accent3>
      <a:srgbClr val="00857D"/>
    </a:accent3>
    <a:accent4>
      <a:srgbClr val="EFA615"/>
    </a:accent4>
    <a:accent5>
      <a:srgbClr val="912F46"/>
    </a:accent5>
    <a:accent6>
      <a:srgbClr val="C8C9C7"/>
    </a:accent6>
    <a:hlink>
      <a:srgbClr val="8A204B"/>
    </a:hlink>
    <a:folHlink>
      <a:srgbClr val="833177"/>
    </a:folHlink>
  </a:clrScheme>
</a:themeOverride>
</file>

<file path=ppt/theme/themeOverride9.xml><?xml version="1.0" encoding="utf-8"?>
<a:themeOverride xmlns:a="http://schemas.openxmlformats.org/drawingml/2006/main">
  <a:clrScheme name="Lippencott">
    <a:dk1>
      <a:srgbClr val="53565A"/>
    </a:dk1>
    <a:lt1>
      <a:srgbClr val="FFFFFF"/>
    </a:lt1>
    <a:dk2>
      <a:srgbClr val="E57200"/>
    </a:dk2>
    <a:lt2>
      <a:srgbClr val="236192"/>
    </a:lt2>
    <a:accent1>
      <a:srgbClr val="009CDE"/>
    </a:accent1>
    <a:accent2>
      <a:srgbClr val="84BD00"/>
    </a:accent2>
    <a:accent3>
      <a:srgbClr val="00857D"/>
    </a:accent3>
    <a:accent4>
      <a:srgbClr val="EFA615"/>
    </a:accent4>
    <a:accent5>
      <a:srgbClr val="912F46"/>
    </a:accent5>
    <a:accent6>
      <a:srgbClr val="C8C9C7"/>
    </a:accent6>
    <a:hlink>
      <a:srgbClr val="8A204B"/>
    </a:hlink>
    <a:folHlink>
      <a:srgbClr val="833177"/>
    </a:folHlink>
  </a:clrScheme>
</a:themeOverride>
</file>

<file path=docProps/app.xml><?xml version="1.0" encoding="utf-8"?>
<Properties xmlns="http://schemas.openxmlformats.org/officeDocument/2006/extended-properties" xmlns:vt="http://schemas.openxmlformats.org/officeDocument/2006/docPropsVTypes">
  <Template/>
  <TotalTime>330</TotalTime>
  <Words>807</Words>
  <Application>Microsoft Office PowerPoint</Application>
  <PresentationFormat>全屏显示(4:3)</PresentationFormat>
  <Paragraphs>73</Paragraphs>
  <Slides>13</Slides>
  <Notes>2</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Corporate template 2012 pptx</vt:lpstr>
      <vt:lpstr>XX型号摩托车发动机 连杆尺寸公差与连杆实际重量的变化研究</vt:lpstr>
      <vt:lpstr>目录</vt:lpstr>
      <vt:lpstr>设计研究小组成员</vt:lpstr>
      <vt:lpstr>本项目设计研究的意义</vt:lpstr>
      <vt:lpstr>项目研究成果简介</vt:lpstr>
      <vt:lpstr>Creo相关议题及研究阶段结果</vt:lpstr>
      <vt:lpstr>Creo相关议题及研究阶段结果</vt:lpstr>
      <vt:lpstr>Creo相关议题及研究阶段结果</vt:lpstr>
      <vt:lpstr>Creo相关议题及研究阶段结果</vt:lpstr>
      <vt:lpstr>Creo相关议题及研究阶段结果</vt:lpstr>
      <vt:lpstr>Creo相关议题及研究阶段结果</vt:lpstr>
      <vt:lpstr>总结</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XX型号摩托车发动机 连杆尺寸公差与连杆实际重量的变化研究</dc:title>
  <dc:creator>Wu, Cai Ming</dc:creator>
  <cp:lastModifiedBy>微软用户</cp:lastModifiedBy>
  <cp:revision>18</cp:revision>
  <dcterms:created xsi:type="dcterms:W3CDTF">2013-01-24T06:55:39Z</dcterms:created>
  <dcterms:modified xsi:type="dcterms:W3CDTF">2013-02-26T07:25:45Z</dcterms:modified>
</cp:coreProperties>
</file>